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9" r:id="rId3"/>
    <p:sldId id="260" r:id="rId4"/>
    <p:sldId id="315" r:id="rId5"/>
    <p:sldId id="321" r:id="rId6"/>
    <p:sldId id="258" r:id="rId7"/>
    <p:sldId id="316" r:id="rId8"/>
    <p:sldId id="322" r:id="rId9"/>
    <p:sldId id="317" r:id="rId10"/>
    <p:sldId id="323" r:id="rId11"/>
    <p:sldId id="324" r:id="rId12"/>
    <p:sldId id="325" r:id="rId13"/>
    <p:sldId id="326" r:id="rId14"/>
    <p:sldId id="327" r:id="rId15"/>
    <p:sldId id="320" r:id="rId16"/>
    <p:sldId id="309" r:id="rId17"/>
    <p:sldId id="261" r:id="rId18"/>
    <p:sldId id="310" r:id="rId19"/>
    <p:sldId id="311" r:id="rId20"/>
    <p:sldId id="306" r:id="rId21"/>
    <p:sldId id="307" r:id="rId22"/>
    <p:sldId id="313" r:id="rId23"/>
    <p:sldId id="314" r:id="rId24"/>
    <p:sldId id="308" r:id="rId25"/>
    <p:sldId id="303" r:id="rId26"/>
    <p:sldId id="304" r:id="rId27"/>
    <p:sldId id="305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270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382" autoAdjust="0"/>
  </p:normalViewPr>
  <p:slideViewPr>
    <p:cSldViewPr>
      <p:cViewPr varScale="1">
        <p:scale>
          <a:sx n="68" d="100"/>
          <a:sy n="68" d="100"/>
        </p:scale>
        <p:origin x="144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51B6B-D07E-4753-AB78-84F4D43132E4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E13F4-2F30-4560-A882-E4B2999A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97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graphicFrame>
        <p:nvGraphicFramePr>
          <p:cNvPr id="1026" name="Object 86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 userDrawn="1"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Picture 2" descr="Image result for copyright icon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486230"/>
            <a:ext cx="357158" cy="37177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C59AFD-DEFF-44AC-B834-99A7C875E2EB}" type="datetimeFigureOut">
              <a:rPr lang="en-US" smtClean="0"/>
              <a:pPr/>
              <a:t>8/2/2023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8A4772-BA79-4D4E-AF77-ADD080AD1F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C59AFD-DEFF-44AC-B834-99A7C875E2EB}" type="datetimeFigureOut">
              <a:rPr lang="en-US" smtClean="0"/>
              <a:pPr/>
              <a:t>8/2/2023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8A4772-BA79-4D4E-AF77-ADD080AD1F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C59AFD-DEFF-44AC-B834-99A7C875E2EB}" type="datetimeFigureOut">
              <a:rPr lang="en-US" smtClean="0"/>
              <a:pPr/>
              <a:t>8/2/2023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8A4772-BA79-4D4E-AF77-ADD080AD1F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C59AFD-DEFF-44AC-B834-99A7C875E2EB}" type="datetimeFigureOut">
              <a:rPr lang="en-US" smtClean="0"/>
              <a:pPr/>
              <a:t>8/2/2023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8A4772-BA79-4D4E-AF77-ADD080AD1F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C59AFD-DEFF-44AC-B834-99A7C875E2EB}" type="datetimeFigureOut">
              <a:rPr lang="en-US" smtClean="0"/>
              <a:pPr/>
              <a:t>8/2/2023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8A4772-BA79-4D4E-AF77-ADD080AD1F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C59AFD-DEFF-44AC-B834-99A7C875E2EB}" type="datetimeFigureOut">
              <a:rPr lang="en-US" smtClean="0"/>
              <a:pPr/>
              <a:t>8/2/2023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8A4772-BA79-4D4E-AF77-ADD080AD1F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C59AFD-DEFF-44AC-B834-99A7C875E2EB}" type="datetimeFigureOut">
              <a:rPr lang="en-US" smtClean="0"/>
              <a:pPr/>
              <a:t>8/2/2023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8A4772-BA79-4D4E-AF77-ADD080AD1F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C59AFD-DEFF-44AC-B834-99A7C875E2EB}" type="datetimeFigureOut">
              <a:rPr lang="en-US" smtClean="0"/>
              <a:pPr/>
              <a:t>8/2/2023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8A4772-BA79-4D4E-AF77-ADD080AD1F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C59AFD-DEFF-44AC-B834-99A7C875E2EB}" type="datetimeFigureOut">
              <a:rPr lang="en-US" smtClean="0"/>
              <a:pPr/>
              <a:t>8/2/2023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8A4772-BA79-4D4E-AF77-ADD080AD1F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C59AFD-DEFF-44AC-B834-99A7C875E2EB}" type="datetimeFigureOut">
              <a:rPr lang="en-US" smtClean="0"/>
              <a:pPr/>
              <a:t>8/2/2023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8A4772-BA79-4D4E-AF77-ADD080AD1F9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13313" name="Object 86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6" r:id="rId14" imgW="13937020" imgH="5409524" progId="">
                  <p:embed/>
                </p:oleObj>
              </mc:Choice>
              <mc:Fallback>
                <p:oleObj r:id="rId14" imgW="13937020" imgH="5409524" progId="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 descr="Image result for copyright icon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6486230"/>
            <a:ext cx="357158" cy="37177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>
          <a:xfrm>
            <a:off x="0" y="6488668"/>
            <a:ext cx="5857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     LPU:: CSE202: OBJECT ORIENTED PROGRAMMING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lpucolab438.examly.io/login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1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2.jpe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6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7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5.wmf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071546"/>
            <a:ext cx="9144000" cy="1684339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Broadway" pitchFamily="82" charset="0"/>
                <a:ea typeface="+mj-ea"/>
                <a:cs typeface="+mj-cs"/>
              </a:rPr>
              <a:t>CSE202</a:t>
            </a:r>
            <a:b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Broadway" pitchFamily="82" charset="0"/>
                <a:ea typeface="+mj-ea"/>
                <a:cs typeface="+mj-cs"/>
              </a:rPr>
            </a:br>
            <a:r>
              <a:rPr lang="en-US" sz="4800" dirty="0">
                <a:solidFill>
                  <a:srgbClr val="003399"/>
                </a:solidFill>
                <a:latin typeface="Broadway" pitchFamily="82" charset="0"/>
                <a:ea typeface="+mj-ea"/>
                <a:cs typeface="+mj-cs"/>
              </a:rPr>
              <a:t>OBJECT ORIENTED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Broadway" pitchFamily="82" charset="0"/>
                <a:ea typeface="+mj-ea"/>
                <a:cs typeface="+mj-cs"/>
              </a:rPr>
              <a:t> Programming</a:t>
            </a:r>
            <a:endParaRPr kumimoji="0" lang="en-IN" sz="48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Broadway" pitchFamily="82" charset="0"/>
              <a:ea typeface="+mj-ea"/>
              <a:cs typeface="+mj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85852" y="3357562"/>
            <a:ext cx="705802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Picture 2" descr="Image result for c++ ic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3786190"/>
            <a:ext cx="2928958" cy="25003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73162"/>
          </a:xfrm>
        </p:spPr>
        <p:txBody>
          <a:bodyPr/>
          <a:lstStyle/>
          <a:p>
            <a:pPr eaLnBrk="1" hangingPunct="1"/>
            <a:r>
              <a:rPr lang="en-US" altLang="en-US" sz="32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Marks Calculation for Programming Practice</a:t>
            </a:r>
            <a:endParaRPr lang="en-IN" altLang="en-US" sz="400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188" y="1600200"/>
            <a:ext cx="7770812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82763"/>
            <a:ext cx="8229600" cy="4922837"/>
          </a:xfrm>
        </p:spPr>
        <p:txBody>
          <a:bodyPr/>
          <a:lstStyle/>
          <a:p>
            <a:pPr algn="just"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 order to qualify for programming practice marks, the student must solve a minimum of 50% (75 Coding Problems) problems (eligibility condition)</a:t>
            </a:r>
          </a:p>
          <a:p>
            <a:pPr algn="just"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No marks for MCQs.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Scoring Criteria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571500" indent="-571500" algn="just">
              <a:buFont typeface="+mj-lt"/>
              <a:buAutoNum type="romanUcPeriod"/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If the student scores ≥ 81% in all CA's (best 2 out of 3), they will be eligible for 100% of the programming practice marks.</a:t>
            </a:r>
          </a:p>
          <a:p>
            <a:pPr marL="571500" indent="-571500" algn="just">
              <a:buFont typeface="+mj-lt"/>
              <a:buAutoNum type="romanUcPeriod"/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If the student scores between 71% - 80% (inclusive) in all CA's (best 2 out of 3), they will be eligible for 70% of the programming practice marks.</a:t>
            </a:r>
            <a:endParaRPr lang="en-IN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08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73162"/>
          </a:xfrm>
        </p:spPr>
        <p:txBody>
          <a:bodyPr/>
          <a:lstStyle/>
          <a:p>
            <a:pPr eaLnBrk="1" hangingPunct="1"/>
            <a:r>
              <a:rPr lang="en-US" altLang="en-US" sz="32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Marks Calculation for Programming Practice</a:t>
            </a:r>
            <a:endParaRPr lang="en-IN" altLang="en-US" sz="400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188" y="1600200"/>
            <a:ext cx="7770812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412" name="Content Placeholder 4"/>
          <p:cNvSpPr>
            <a:spLocks noGrp="1"/>
          </p:cNvSpPr>
          <p:nvPr>
            <p:ph idx="1"/>
          </p:nvPr>
        </p:nvSpPr>
        <p:spPr>
          <a:xfrm>
            <a:off x="457200" y="1782763"/>
            <a:ext cx="8229600" cy="4922837"/>
          </a:xfrm>
        </p:spPr>
        <p:txBody>
          <a:bodyPr/>
          <a:lstStyle/>
          <a:p>
            <a:pPr marL="514350" indent="-514350" algn="just">
              <a:buFont typeface="Arial" panose="020B0604020202020204" pitchFamily="34" charset="0"/>
              <a:buNone/>
            </a:pPr>
            <a:r>
              <a:rPr lang="en-US" altLang="en-US" sz="24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If the student scores between 51% - 70% (inclusive) in all CA's (best 2 out of 3), they will be eligible for 50% of the programming practice marks.</a:t>
            </a:r>
          </a:p>
          <a:p>
            <a:pPr marL="514350" indent="-514350" algn="just">
              <a:buFont typeface="Arial" panose="020B0604020202020204" pitchFamily="34" charset="0"/>
              <a:buNone/>
            </a:pPr>
            <a:endParaRPr lang="en-US" altLang="en-US" sz="240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Arial" panose="020B0604020202020204" pitchFamily="34" charset="0"/>
              <a:buNone/>
            </a:pPr>
            <a:r>
              <a:rPr lang="en-US" altLang="en-US" sz="24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If the student scores between 30% - 50% (inclusive) in all CA's (best 2 out of 3), they will be eligible for 30% of the programming practice marks.</a:t>
            </a:r>
          </a:p>
          <a:p>
            <a:pPr marL="514350" indent="-514350" algn="just">
              <a:buFont typeface="Arial" panose="020B0604020202020204" pitchFamily="34" charset="0"/>
              <a:buNone/>
            </a:pPr>
            <a:endParaRPr lang="en-US" altLang="en-US" sz="240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Arial" panose="020B0604020202020204" pitchFamily="34" charset="0"/>
              <a:buNone/>
            </a:pPr>
            <a:r>
              <a:rPr lang="en-US" altLang="en-US" sz="24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 If the student scores less than 30% in the CA's (best 2 out of 3), they will not be eligible for any benefit.</a:t>
            </a:r>
          </a:p>
        </p:txBody>
      </p:sp>
    </p:spTree>
    <p:extLst>
      <p:ext uri="{BB962C8B-B14F-4D97-AF65-F5344CB8AC3E}">
        <p14:creationId xmlns:p14="http://schemas.microsoft.com/office/powerpoint/2010/main" val="45289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8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Daily Practice Problems </a:t>
            </a:r>
            <a:endParaRPr lang="en-IN" altLang="en-US" sz="480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4"/>
          <p:cNvGraphicFramePr>
            <a:graphicFrameLocks noGrp="1"/>
          </p:cNvGraphicFramePr>
          <p:nvPr>
            <p:ph idx="1"/>
          </p:nvPr>
        </p:nvGraphicFramePr>
        <p:xfrm>
          <a:off x="457200" y="1595438"/>
          <a:ext cx="8229600" cy="378142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62000"/>
                <a:gridCol w="990600"/>
                <a:gridCol w="2819400"/>
                <a:gridCol w="3657600"/>
              </a:tblGrid>
              <a:tr h="7010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S. No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Unit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Question 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Tentative Dates for Completion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</a:tr>
              <a:tr h="48247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Unit-1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  <a:tc rowSpan="6"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25 Multiple Choice Questions  and 25 Practical  Implementation  problems in each unit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27</a:t>
                      </a:r>
                      <a:r>
                        <a:rPr lang="en-US" sz="20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th</a:t>
                      </a:r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August  2023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</a:tr>
              <a:tr h="48247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Unit-2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r>
                        <a:rPr lang="en-US" sz="2000" baseline="30000" dirty="0">
                          <a:latin typeface="Times New Roman" pitchFamily="18" charset="0"/>
                          <a:cs typeface="Times New Roman" pitchFamily="18" charset="0"/>
                        </a:rPr>
                        <a:t>th</a:t>
                      </a: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September 2023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</a:tr>
              <a:tr h="48247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Unit-3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r>
                        <a:rPr lang="en-US" sz="2000" baseline="30000" dirty="0">
                          <a:latin typeface="Times New Roman" pitchFamily="18" charset="0"/>
                          <a:cs typeface="Times New Roman" pitchFamily="18" charset="0"/>
                        </a:rPr>
                        <a:t>th</a:t>
                      </a: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September 2023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</a:tr>
              <a:tr h="48247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Unit-4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22</a:t>
                      </a:r>
                      <a:r>
                        <a:rPr lang="en-US" sz="2000" baseline="30000" dirty="0">
                          <a:latin typeface="Times New Roman" pitchFamily="18" charset="0"/>
                          <a:cs typeface="Times New Roman" pitchFamily="18" charset="0"/>
                        </a:rPr>
                        <a:t>nd</a:t>
                      </a: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October 2023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</a:tr>
              <a:tr h="48247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Unit-5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r>
                        <a:rPr lang="en-US" sz="2000" baseline="30000" dirty="0">
                          <a:latin typeface="Times New Roman" pitchFamily="18" charset="0"/>
                          <a:cs typeface="Times New Roman" pitchFamily="18" charset="0"/>
                        </a:rPr>
                        <a:t>th</a:t>
                      </a: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 November 2023  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</a:tr>
              <a:tr h="66803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Unit-6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r>
                        <a:rPr lang="en-US" sz="20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th</a:t>
                      </a:r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November 2023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/>
                </a:tc>
              </a:tr>
            </a:tbl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611188" y="1268413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478" name="Title 1"/>
          <p:cNvSpPr txBox="1">
            <a:spLocks/>
          </p:cNvSpPr>
          <p:nvPr/>
        </p:nvSpPr>
        <p:spPr bwMode="auto">
          <a:xfrm>
            <a:off x="457200" y="52625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Note:-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Most Important for the improvement of Performance  	    in Course Assessments.</a:t>
            </a:r>
            <a:endParaRPr lang="en-I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07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73162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Term Practical (45 Marks)</a:t>
            </a:r>
            <a:endParaRPr lang="en-IN" altLang="en-US" sz="540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188" y="1600200"/>
            <a:ext cx="7770812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460" name="Content Placeholder 4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124200"/>
          </a:xfrm>
        </p:spPr>
        <p:txBody>
          <a:bodyPr/>
          <a:lstStyle/>
          <a:p>
            <a:pPr marL="514350" indent="-514350" algn="just"/>
            <a:r>
              <a:rPr lang="en-US" altLang="en-US" sz="28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Problems [70%]</a:t>
            </a:r>
          </a:p>
          <a:p>
            <a:pPr marL="514350" indent="-514350" algn="just"/>
            <a:r>
              <a:rPr lang="en-US" altLang="en-US" sz="28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Viva [30%]</a:t>
            </a:r>
          </a:p>
        </p:txBody>
      </p:sp>
    </p:spTree>
    <p:extLst>
      <p:ext uri="{BB962C8B-B14F-4D97-AF65-F5344CB8AC3E}">
        <p14:creationId xmlns:p14="http://schemas.microsoft.com/office/powerpoint/2010/main" val="314388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en-US" sz="2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2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 Used</a:t>
            </a:r>
            <a:endParaRPr lang="en-IN" altLang="en-US" sz="480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7772400" cy="3581400"/>
          </a:xfrm>
        </p:spPr>
        <p:txBody>
          <a:bodyPr/>
          <a:lstStyle/>
          <a:p>
            <a:pPr marL="0" indent="0" algn="just" eaLnBrk="1" hangingPunct="1"/>
            <a:r>
              <a:rPr lang="en-IN" altLang="en-US" sz="24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Live Demostration of </a:t>
            </a:r>
            <a:r>
              <a:rPr lang="en-US" altLang="en-US" sz="2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IamNeo </a:t>
            </a:r>
            <a:r>
              <a:rPr lang="en-IN" altLang="en-US" sz="24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</a:p>
          <a:p>
            <a:pPr marL="0" indent="0" algn="just" eaLnBrk="1" hangingPunct="1"/>
            <a:endParaRPr lang="en-IN" altLang="en-US" sz="240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1" hangingPunct="1"/>
            <a:r>
              <a:rPr lang="en-IN" altLang="en-US" sz="24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URL: </a:t>
            </a:r>
            <a:r>
              <a:rPr lang="en-IN" altLang="en-US" sz="24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https://lpucolab438.examly.io/login</a:t>
            </a:r>
            <a:endParaRPr lang="en-IN" altLang="en-US" sz="240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1" hangingPunct="1">
              <a:buFont typeface="Arial" panose="020B0604020202020204" pitchFamily="34" charset="0"/>
              <a:buNone/>
            </a:pPr>
            <a:endParaRPr lang="en-IN" altLang="en-US" sz="240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1" hangingPunct="1"/>
            <a:r>
              <a:rPr lang="en-IN" altLang="en-US" sz="24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UserName:    </a:t>
            </a:r>
            <a:r>
              <a:rPr lang="en-IN" altLang="en-US" sz="2400" i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RegistrationNumber@neocolab.ai</a:t>
            </a:r>
          </a:p>
          <a:p>
            <a:pPr marL="0" indent="0" algn="just" eaLnBrk="1" hangingPunct="1"/>
            <a:r>
              <a:rPr lang="en-IN" altLang="en-US" sz="24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Password:    </a:t>
            </a:r>
            <a:r>
              <a:rPr lang="en-IN" altLang="en-US" sz="2400" i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Number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</a:pPr>
            <a:endParaRPr lang="en-IN" altLang="en-US" sz="240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611188" y="1676400"/>
            <a:ext cx="777081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18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922114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Why a Star Course?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n-US" dirty="0" smtClean="0"/>
              <a:t>This course Serves as the basis for the product based pathways</a:t>
            </a:r>
          </a:p>
          <a:p>
            <a:r>
              <a:rPr lang="en-US" dirty="0" smtClean="0"/>
              <a:t>This course is a star course as it has direct bearing with </a:t>
            </a:r>
            <a:r>
              <a:rPr lang="en-US" smtClean="0"/>
              <a:t>the placements.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25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86644" cy="78579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The hitch……</a:t>
            </a: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</p:spPr>
        <p:txBody>
          <a:bodyPr/>
          <a:lstStyle/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Some burning questions in mind......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Is C the </a:t>
            </a:r>
            <a:r>
              <a:rPr lang="en-IN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only language behind the development of all these powerful softwares</a:t>
            </a:r>
          </a:p>
          <a:p>
            <a:r>
              <a:rPr lang="en-IN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Why C++?</a:t>
            </a:r>
          </a:p>
          <a:p>
            <a:pPr>
              <a:buNone/>
            </a:pPr>
            <a:endParaRPr lang="en-IN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How C++ is different from C language?</a:t>
            </a:r>
          </a:p>
          <a:p>
            <a:r>
              <a:rPr lang="en-IN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Is there no scope of this language in industry?</a:t>
            </a: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wh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868" y="3214686"/>
            <a:ext cx="2008186" cy="1650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</p:spPr>
        <p:txBody>
          <a:bodyPr/>
          <a:lstStyle/>
          <a:p>
            <a:pPr marL="0" indent="0" algn="ctr">
              <a:buNone/>
            </a:pPr>
            <a:endParaRPr lang="en-IN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IN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What C language can do?????</a:t>
            </a:r>
          </a:p>
          <a:p>
            <a:pPr marL="0" indent="0"/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2714620"/>
            <a:ext cx="8858312" cy="37862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Device drivers are written in C language.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All these modern programming languages are influenced by C language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IN" sz="2400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Compilers for Python and PHP language are also written in C language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IN" sz="26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Embedded systems are also developed with the help of C language</a:t>
            </a:r>
            <a:endParaRPr lang="en-IN" sz="26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7" name="Picture 6" descr="C:\Users\Dell\Desktop\_87339208_9c5c6008-16ae-4f26-bd98-a8538bf2b71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6" y="4000504"/>
            <a:ext cx="928694" cy="1071570"/>
          </a:xfrm>
          <a:prstGeom prst="rect">
            <a:avLst/>
          </a:prstGeom>
          <a:noFill/>
        </p:spPr>
      </p:pic>
      <p:pic>
        <p:nvPicPr>
          <p:cNvPr id="8" name="Picture 5" descr="Image result for programming languages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4214818"/>
            <a:ext cx="1428761" cy="714380"/>
          </a:xfrm>
          <a:prstGeom prst="rect">
            <a:avLst/>
          </a:prstGeom>
          <a:noFill/>
        </p:spPr>
      </p:pic>
      <p:pic>
        <p:nvPicPr>
          <p:cNvPr id="9" name="Picture 15" descr="Image result for c++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794" y="4071942"/>
            <a:ext cx="1214446" cy="909626"/>
          </a:xfrm>
          <a:prstGeom prst="rect">
            <a:avLst/>
          </a:prstGeom>
          <a:noFill/>
        </p:spPr>
      </p:pic>
      <p:pic>
        <p:nvPicPr>
          <p:cNvPr id="10" name="Picture 17" descr="Image result for c#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8992" y="4214818"/>
            <a:ext cx="1000165" cy="785818"/>
          </a:xfrm>
          <a:prstGeom prst="rect">
            <a:avLst/>
          </a:prstGeom>
          <a:noFill/>
        </p:spPr>
      </p:pic>
      <p:pic>
        <p:nvPicPr>
          <p:cNvPr id="11" name="Picture 21" descr="Image result for pytho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158" y="4000504"/>
            <a:ext cx="1357322" cy="1143008"/>
          </a:xfrm>
          <a:prstGeom prst="rect">
            <a:avLst/>
          </a:prstGeom>
          <a:noFill/>
        </p:spPr>
      </p:pic>
      <p:pic>
        <p:nvPicPr>
          <p:cNvPr id="12" name="Picture 25" descr="Image result for javascrip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3802" y="3929066"/>
            <a:ext cx="1500198" cy="1285884"/>
          </a:xfrm>
          <a:prstGeom prst="rect">
            <a:avLst/>
          </a:prstGeom>
          <a:noFill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86644" cy="78579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Flashback………..</a:t>
            </a:r>
            <a:endParaRPr lang="en-IN" b="1" dirty="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86644" cy="78579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Is C only language?????</a:t>
            </a: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</p:spPr>
        <p:txBody>
          <a:bodyPr/>
          <a:lstStyle/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Lets answers your questions</a:t>
            </a:r>
          </a:p>
          <a:p>
            <a:pPr marL="0" indent="0">
              <a:buFont typeface="Wingdings" pitchFamily="2" charset="2"/>
              <a:buChar char="Ø"/>
            </a:pP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No, C is not the only language for the development of all these powerful system</a:t>
            </a:r>
          </a:p>
          <a:p>
            <a:pPr marL="0" indent="0">
              <a:buFont typeface="Wingdings" pitchFamily="2" charset="2"/>
              <a:buChar char="Ø"/>
            </a:pP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If we talk about Windows operating system, only Kernel is written in C language rest all other features are provided with the help of C++ language</a:t>
            </a:r>
          </a:p>
        </p:txBody>
      </p:sp>
      <p:pic>
        <p:nvPicPr>
          <p:cNvPr id="6" name="Picture 5" descr="Microsoft_Windows__horizontal_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84" y="4500570"/>
            <a:ext cx="4929222" cy="1071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86644" cy="78579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How does it differ from C</a:t>
            </a: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3" name="Content Placeholder 4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 uses top down approach for </a:t>
            </a:r>
            <a:r>
              <a:rPr lang="en-IN" sz="28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problem solving</a:t>
            </a:r>
            <a:endParaRPr lang="en-IN" sz="28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There are no means of providing security.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 doesn't support inheritance, makes it more complex to use because everything has to be written from scratch.</a:t>
            </a:r>
            <a:r>
              <a:rPr lang="en-IN" sz="2800" dirty="0"/>
              <a:t> 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 is not able to represent real world modelling</a:t>
            </a:r>
          </a:p>
          <a:p>
            <a:pPr marL="0" indent="0">
              <a:buFont typeface="Wingdings" pitchFamily="2" charset="2"/>
              <a:buChar char="Ø"/>
            </a:pPr>
            <a:endParaRPr lang="en-IN" sz="28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7286644" cy="78579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Course Details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        </a:t>
            </a:r>
          </a:p>
          <a:p>
            <a:pPr>
              <a:buNone/>
              <a:defRPr/>
            </a:pP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           [Five Hours/week]</a:t>
            </a:r>
          </a:p>
          <a:p>
            <a:pPr>
              <a:buNone/>
              <a:defRPr/>
            </a:pPr>
            <a:endParaRPr lang="en-US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b="1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Text Book</a:t>
            </a:r>
            <a:endParaRPr lang="en-IN" b="1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IN" sz="3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OBJECT ORIENTED 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PROGRAMMING IN C++”</a:t>
            </a:r>
            <a:endParaRPr lang="en-IN" sz="3200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by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Robert </a:t>
            </a:r>
            <a:r>
              <a:rPr lang="en-IN" sz="3200" dirty="0" err="1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Lafore</a:t>
            </a:r>
            <a:endParaRPr lang="en-IN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118518"/>
              </p:ext>
            </p:extLst>
          </p:nvPr>
        </p:nvGraphicFramePr>
        <p:xfrm>
          <a:off x="500035" y="1357298"/>
          <a:ext cx="107157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71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71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IN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IN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0482" name="AutoShape 2" descr="Image result for ROBERT LAFORE C++ COVER P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484" name="AutoShape 4" descr="Image result for ROBERT LAFORE C++ COVER P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 descr="01327142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32" y="3214686"/>
            <a:ext cx="3130023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15338" cy="78579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42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No scope of language in Industry</a:t>
            </a:r>
            <a:endParaRPr lang="en-IN" sz="4200" b="1" dirty="0">
              <a:solidFill>
                <a:srgbClr val="CC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8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sz="28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 descr="Image result for apple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2285992"/>
            <a:ext cx="1285884" cy="1143008"/>
          </a:xfrm>
          <a:prstGeom prst="rect">
            <a:avLst/>
          </a:prstGeom>
          <a:noFill/>
        </p:spPr>
      </p:pic>
      <p:pic>
        <p:nvPicPr>
          <p:cNvPr id="8" name="Picture 4" descr="Image result for nvidia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500438"/>
            <a:ext cx="2143140" cy="1357323"/>
          </a:xfrm>
          <a:prstGeom prst="rect">
            <a:avLst/>
          </a:prstGeom>
          <a:noFill/>
        </p:spPr>
      </p:pic>
      <p:pic>
        <p:nvPicPr>
          <p:cNvPr id="9" name="Picture 6" descr="Image result for vmware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29488" y="3143248"/>
            <a:ext cx="1714512" cy="1143008"/>
          </a:xfrm>
          <a:prstGeom prst="rect">
            <a:avLst/>
          </a:prstGeom>
          <a:noFill/>
        </p:spPr>
      </p:pic>
      <p:pic>
        <p:nvPicPr>
          <p:cNvPr id="10" name="Picture 8" descr="Image result for AMD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86643" y="4500570"/>
            <a:ext cx="1764473" cy="1071570"/>
          </a:xfrm>
          <a:prstGeom prst="rect">
            <a:avLst/>
          </a:prstGeom>
          <a:noFill/>
        </p:spPr>
      </p:pic>
      <p:pic>
        <p:nvPicPr>
          <p:cNvPr id="11" name="Picture 10" descr="Image result for memsql 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28860" y="5429264"/>
            <a:ext cx="2143140" cy="928694"/>
          </a:xfrm>
          <a:prstGeom prst="rect">
            <a:avLst/>
          </a:prstGeom>
          <a:noFill/>
        </p:spPr>
      </p:pic>
      <p:pic>
        <p:nvPicPr>
          <p:cNvPr id="12" name="Picture 12" descr="Image result for microsoft lo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57290" y="1571612"/>
            <a:ext cx="2309465" cy="585754"/>
          </a:xfrm>
          <a:prstGeom prst="rect">
            <a:avLst/>
          </a:prstGeom>
          <a:noFill/>
        </p:spPr>
      </p:pic>
      <p:pic>
        <p:nvPicPr>
          <p:cNvPr id="13" name="Picture 14" descr="Image result for amazon log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14942" y="1500174"/>
            <a:ext cx="2357454" cy="863772"/>
          </a:xfrm>
          <a:prstGeom prst="rect">
            <a:avLst/>
          </a:prstGeom>
          <a:noFill/>
        </p:spPr>
      </p:pic>
      <p:pic>
        <p:nvPicPr>
          <p:cNvPr id="14" name="Picture 6" descr="Image result for intel logo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86578" y="2143116"/>
            <a:ext cx="1428760" cy="857255"/>
          </a:xfrm>
          <a:prstGeom prst="rect">
            <a:avLst/>
          </a:prstGeom>
          <a:noFill/>
        </p:spPr>
      </p:pic>
      <p:pic>
        <p:nvPicPr>
          <p:cNvPr id="15" name="Picture 4" descr="Image result for yahoo logo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57752" y="5357826"/>
            <a:ext cx="2357454" cy="714356"/>
          </a:xfrm>
          <a:prstGeom prst="rect">
            <a:avLst/>
          </a:prstGeom>
          <a:noFill/>
        </p:spPr>
      </p:pic>
      <p:pic>
        <p:nvPicPr>
          <p:cNvPr id="16" name="Picture 2" descr="Image result for red hat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7224" y="4786322"/>
            <a:ext cx="1428760" cy="1080500"/>
          </a:xfrm>
          <a:prstGeom prst="rect">
            <a:avLst/>
          </a:prstGeom>
          <a:noFill/>
        </p:spPr>
      </p:pic>
      <p:pic>
        <p:nvPicPr>
          <p:cNvPr id="17" name="Picture 10" descr="Image result for Facebook logo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857620" y="1428736"/>
            <a:ext cx="1214446" cy="937912"/>
          </a:xfrm>
          <a:prstGeom prst="rect">
            <a:avLst/>
          </a:prstGeom>
          <a:noFill/>
        </p:spPr>
      </p:pic>
      <p:pic>
        <p:nvPicPr>
          <p:cNvPr id="18" name="Picture 12" descr="Related imag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85984" y="2714620"/>
            <a:ext cx="4214842" cy="2714644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0" y="1000108"/>
            <a:ext cx="9144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600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Top rated Companies which has a dearth of C++ programmers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15338" cy="78579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42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Introduction to C++</a:t>
            </a:r>
            <a:endParaRPr lang="en-IN" sz="4200" b="1" dirty="0">
              <a:solidFill>
                <a:srgbClr val="CC0000"/>
              </a:solidFill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142844" y="1071546"/>
            <a:ext cx="8858312" cy="535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295244" y="1223946"/>
            <a:ext cx="8858312" cy="5357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In 1979, </a:t>
            </a:r>
            <a:r>
              <a:rPr lang="en-IN" sz="20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Bjarne</a:t>
            </a: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Stroustrup</a:t>
            </a: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began work on "C with Classes” 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The motivation for creating a new language originated from </a:t>
            </a:r>
            <a:r>
              <a:rPr lang="en-IN" sz="20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Stroustrup's</a:t>
            </a: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experience in programming for his Ph.D. thesis. 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Stroustrup</a:t>
            </a: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found that </a:t>
            </a:r>
            <a:r>
              <a:rPr lang="en-IN" sz="20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Simula</a:t>
            </a: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had features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that were very helpful for large software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development, but the language was too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slow for practical use, while BCPL was fast but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too low-level to be suitable for large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software development.</a:t>
            </a:r>
          </a:p>
          <a:p>
            <a:pPr marL="0" indent="0">
              <a:buFont typeface="Wingdings" pitchFamily="2" charset="2"/>
              <a:buChar char="Ø"/>
            </a:pPr>
            <a:endParaRPr lang="en-IN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3794" name="Picture 2" descr="https://upload.wikimedia.org/wikipedia/commons/thumb/d/da/BjarneStroustrup.jpg/220px-BjarneStroustru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0694" y="2500306"/>
            <a:ext cx="3095632" cy="32861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BD0B68-B114-4F57-80AB-B8A4C933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68" y="188640"/>
            <a:ext cx="8229600" cy="850106"/>
          </a:xfrm>
        </p:spPr>
        <p:txBody>
          <a:bodyPr/>
          <a:lstStyle/>
          <a:p>
            <a:r>
              <a:rPr lang="en-US" dirty="0" smtClean="0"/>
              <a:t>Q1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9C6C81-42FF-4416-AC52-F09B8A677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Major objective for C++ is to:</a:t>
            </a:r>
          </a:p>
          <a:p>
            <a:pPr marL="0" indent="0">
              <a:buNone/>
            </a:pPr>
            <a:r>
              <a:rPr lang="en-US" dirty="0"/>
              <a:t>A. Represent real world entities in the form of    objects</a:t>
            </a:r>
          </a:p>
          <a:p>
            <a:pPr marL="0" indent="0">
              <a:buNone/>
            </a:pPr>
            <a:r>
              <a:rPr lang="en-US" dirty="0"/>
              <a:t>B. Implement procedural approach</a:t>
            </a:r>
          </a:p>
          <a:p>
            <a:pPr marL="0" indent="0">
              <a:buNone/>
            </a:pPr>
            <a:r>
              <a:rPr lang="en-US" dirty="0"/>
              <a:t>C. Implement top down approach</a:t>
            </a:r>
          </a:p>
          <a:p>
            <a:pPr marL="0" indent="0">
              <a:buNone/>
            </a:pPr>
            <a:r>
              <a:rPr lang="en-US" dirty="0"/>
              <a:t>D. Implement functional programming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6419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ECC5AC-4D98-4316-A4E1-A260C60B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78098"/>
          </a:xfrm>
        </p:spPr>
        <p:txBody>
          <a:bodyPr/>
          <a:lstStyle/>
          <a:p>
            <a:r>
              <a:rPr lang="en-US" dirty="0" smtClean="0"/>
              <a:t>Q2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054F70E-4529-4ACE-AC0B-04F42BE0E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Initial name of C++ was:</a:t>
            </a:r>
          </a:p>
          <a:p>
            <a:pPr marL="514350" indent="-514350">
              <a:buAutoNum type="alphaUcPeriod"/>
            </a:pPr>
            <a:r>
              <a:rPr lang="en-US" dirty="0"/>
              <a:t>C++ with classes</a:t>
            </a:r>
          </a:p>
          <a:p>
            <a:pPr marL="514350" indent="-514350">
              <a:buAutoNum type="alphaUcPeriod"/>
            </a:pPr>
            <a:r>
              <a:rPr lang="en-US" dirty="0"/>
              <a:t>C with classes</a:t>
            </a:r>
          </a:p>
          <a:p>
            <a:pPr marL="514350" indent="-514350">
              <a:buAutoNum type="alphaUcPeriod"/>
            </a:pPr>
            <a:r>
              <a:rPr lang="en-US" dirty="0"/>
              <a:t>Objects with C++</a:t>
            </a:r>
          </a:p>
          <a:p>
            <a:pPr marL="514350" indent="-514350">
              <a:buAutoNum type="alphaUcPeriod"/>
            </a:pPr>
            <a:r>
              <a:rPr lang="en-US"/>
              <a:t>C with objects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7427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15338" cy="78579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b="1" dirty="0">
                <a:solidFill>
                  <a:srgbClr val="CC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Applications</a:t>
            </a:r>
            <a:endParaRPr kumimoji="0" lang="en-IN" sz="42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</p:nvPr>
        </p:nvGraphicFramePr>
        <p:xfrm>
          <a:off x="142875" y="1071563"/>
          <a:ext cx="8858250" cy="560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9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291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Git</a:t>
                      </a:r>
                    </a:p>
                    <a:p>
                      <a:pPr>
                        <a:buFont typeface="Arial" pitchFamily="34" charset="0"/>
                        <a:buNone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Microsoft Excel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Oracle Database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000" b="1" dirty="0" err="1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MySql</a:t>
                      </a: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Linux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Unix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Android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4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Google 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 descr="Image result for git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071546"/>
            <a:ext cx="1000132" cy="642942"/>
          </a:xfrm>
          <a:prstGeom prst="rect">
            <a:avLst/>
          </a:prstGeom>
          <a:noFill/>
        </p:spPr>
      </p:pic>
      <p:pic>
        <p:nvPicPr>
          <p:cNvPr id="7" name="Picture 4" descr="Image result for microsoft excel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1785926"/>
            <a:ext cx="928694" cy="642941"/>
          </a:xfrm>
          <a:prstGeom prst="rect">
            <a:avLst/>
          </a:prstGeom>
          <a:noFill/>
        </p:spPr>
      </p:pic>
      <p:pic>
        <p:nvPicPr>
          <p:cNvPr id="8" name="Picture 7" descr="Image result for oracle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4546" y="2571744"/>
            <a:ext cx="1470543" cy="500066"/>
          </a:xfrm>
          <a:prstGeom prst="rect">
            <a:avLst/>
          </a:prstGeom>
          <a:noFill/>
        </p:spPr>
      </p:pic>
      <p:pic>
        <p:nvPicPr>
          <p:cNvPr id="9" name="Picture 8" descr="Image result for my sql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0694" y="3214686"/>
            <a:ext cx="2057420" cy="642942"/>
          </a:xfrm>
          <a:prstGeom prst="rect">
            <a:avLst/>
          </a:prstGeom>
          <a:noFill/>
        </p:spPr>
      </p:pic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1538" y="3929066"/>
            <a:ext cx="1668205" cy="642942"/>
          </a:xfrm>
          <a:prstGeom prst="rect">
            <a:avLst/>
          </a:prstGeom>
          <a:noFill/>
        </p:spPr>
      </p:pic>
      <p:pic>
        <p:nvPicPr>
          <p:cNvPr id="11" name="Picture 10" descr="Image result for unix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00760" y="4643446"/>
            <a:ext cx="1740060" cy="628510"/>
          </a:xfrm>
          <a:prstGeom prst="rect">
            <a:avLst/>
          </a:prstGeom>
          <a:noFill/>
        </p:spPr>
      </p:pic>
      <p:pic>
        <p:nvPicPr>
          <p:cNvPr id="12" name="Picture 11" descr="Image result for android log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28728" y="5286388"/>
            <a:ext cx="1285884" cy="631952"/>
          </a:xfrm>
          <a:prstGeom prst="rect">
            <a:avLst/>
          </a:prstGeom>
          <a:noFill/>
        </p:spPr>
      </p:pic>
      <p:pic>
        <p:nvPicPr>
          <p:cNvPr id="13" name="Picture 12" descr="Related imag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57884" y="5929330"/>
            <a:ext cx="2786082" cy="714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WHY C++?????</a:t>
            </a:r>
          </a:p>
          <a:p>
            <a:endParaRPr lang="en-IN" sz="44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4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                   Lets see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15338" cy="78579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42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Key features of C++</a:t>
            </a:r>
            <a:endParaRPr lang="en-IN" sz="4200" b="1" dirty="0">
              <a:solidFill>
                <a:srgbClr val="CC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5688" y="928670"/>
            <a:ext cx="8858312" cy="535785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Object and Classes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Real world modelling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Encapsulation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Wrapping</a:t>
            </a:r>
            <a:r>
              <a:rPr lang="en-IN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Data Abstraction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Hiding of non required information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Inheritance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Reusability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6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6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215338" cy="78579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Key features of C++</a:t>
            </a:r>
            <a:endParaRPr kumimoji="0" lang="en-IN" sz="42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5244" y="1223946"/>
            <a:ext cx="8858312" cy="535785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Polymorphism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Many forms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Data Hiding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Security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6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Message Passing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Communication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84138"/>
            <a:ext cx="8229600" cy="1143000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4800" dirty="0">
                <a:solidFill>
                  <a:schemeClr val="accent6"/>
                </a:solidFill>
              </a:rPr>
              <a:t>(Objects)Daily Analysis</a:t>
            </a:r>
            <a:endParaRPr lang="en-IN" sz="4800" dirty="0">
              <a:solidFill>
                <a:schemeClr val="accent6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188" y="1268413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1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051050" y="2133600"/>
            <a:ext cx="1873250" cy="574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95288" y="1412875"/>
            <a:ext cx="8424862" cy="1077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rgbClr val="FF0000"/>
                </a:solidFill>
                <a:latin typeface="+mn-lt"/>
                <a:cs typeface="+mn-cs"/>
              </a:rPr>
              <a:t>Look around you and identify some objects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2055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2056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2057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79388" y="6519863"/>
            <a:ext cx="5122862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CSE202 C++ Programming</a:t>
            </a:r>
            <a:endParaRPr lang="en-IN" sz="140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2058" name="Picture 10" descr="sportsbike-098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133600"/>
            <a:ext cx="2514600" cy="188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4" descr="FF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10200" y="4191000"/>
            <a:ext cx="342900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0" name="Picture 15" descr="PEN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352800" y="1905000"/>
            <a:ext cx="1828800" cy="156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1" name="Picture 16" descr="APPLE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15000" y="2057400"/>
            <a:ext cx="3182938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62" name="TextBox 17"/>
          <p:cNvSpPr txBox="1">
            <a:spLocks noChangeArrowheads="1"/>
          </p:cNvSpPr>
          <p:nvPr/>
        </p:nvSpPr>
        <p:spPr bwMode="auto">
          <a:xfrm>
            <a:off x="2438400" y="3409950"/>
            <a:ext cx="3657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latin typeface="Broadway" pitchFamily="82" charset="0"/>
              </a:rPr>
              <a:t>Everything is an OBJECT</a:t>
            </a:r>
          </a:p>
        </p:txBody>
      </p:sp>
      <p:pic>
        <p:nvPicPr>
          <p:cNvPr id="2063" name="Picture 19" descr="vjhgjk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2000" y="4038600"/>
            <a:ext cx="3184525" cy="216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0"/>
            <a:ext cx="8229600" cy="1143000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4800" dirty="0">
                <a:solidFill>
                  <a:schemeClr val="accent6"/>
                </a:solidFill>
              </a:rPr>
              <a:t>Object ,Object and Object</a:t>
            </a:r>
            <a:endParaRPr lang="en-IN" sz="4800" dirty="0">
              <a:solidFill>
                <a:schemeClr val="accent6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188" y="1268413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051050" y="2133600"/>
            <a:ext cx="1873250" cy="574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3078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3079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3080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79388" y="6519863"/>
            <a:ext cx="5122862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CSE202 C++ Programming</a:t>
            </a:r>
            <a:endParaRPr lang="en-IN" sz="140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081" name="Rectangle 31"/>
          <p:cNvSpPr>
            <a:spLocks noChangeArrowheads="1"/>
          </p:cNvSpPr>
          <p:nvPr/>
        </p:nvSpPr>
        <p:spPr bwMode="auto">
          <a:xfrm>
            <a:off x="381000" y="1371600"/>
            <a:ext cx="7391400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altLang="zh-CN" sz="3200">
              <a:latin typeface="Calibri" pitchFamily="34" charset="0"/>
            </a:endParaRPr>
          </a:p>
          <a:p>
            <a:r>
              <a:rPr lang="en-US" altLang="zh-CN" sz="3200">
                <a:latin typeface="Calibri" pitchFamily="34" charset="0"/>
              </a:rPr>
              <a:t>A student, a professor</a:t>
            </a:r>
          </a:p>
          <a:p>
            <a:r>
              <a:rPr lang="en-US" altLang="zh-CN" sz="3200">
                <a:latin typeface="Calibri" pitchFamily="34" charset="0"/>
              </a:rPr>
              <a:t>A desk, a chair, a classroom, a building</a:t>
            </a:r>
          </a:p>
          <a:p>
            <a:r>
              <a:rPr lang="en-US" altLang="zh-CN" sz="3200">
                <a:latin typeface="Calibri" pitchFamily="34" charset="0"/>
              </a:rPr>
              <a:t>A university, a city, a country</a:t>
            </a:r>
          </a:p>
          <a:p>
            <a:r>
              <a:rPr lang="en-US" altLang="zh-CN" sz="3200">
                <a:latin typeface="Calibri" pitchFamily="34" charset="0"/>
              </a:rPr>
              <a:t>A subject such as CS, Math, History, 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86644" cy="78579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Reference Books</a:t>
            </a:r>
            <a:r>
              <a:rPr lang="en-IN" altLang="en-US" b="1" dirty="0">
                <a:solidFill>
                  <a:srgbClr val="CC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/>
            </a:r>
            <a:br>
              <a:rPr lang="en-IN" altLang="en-US" b="1" dirty="0">
                <a:solidFill>
                  <a:srgbClr val="CC0000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PROGRAMMING WITH C++</a:t>
            </a:r>
          </a:p>
          <a:p>
            <a:pPr>
              <a:buNone/>
              <a:defRPr/>
            </a:pPr>
            <a:r>
              <a:rPr lang="en-IN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by </a:t>
            </a:r>
          </a:p>
          <a:p>
            <a:pPr>
              <a:buNone/>
              <a:defRPr/>
            </a:pPr>
            <a:r>
              <a:rPr lang="en-IN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D RAVICHANDRAN</a:t>
            </a:r>
          </a:p>
          <a:p>
            <a:pPr>
              <a:buNone/>
              <a:defRPr/>
            </a:pPr>
            <a:endParaRPr lang="en-IN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IN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OBJECT ORIENTED </a:t>
            </a:r>
          </a:p>
          <a:p>
            <a:pPr>
              <a:buNone/>
              <a:defRPr/>
            </a:pPr>
            <a:r>
              <a:rPr lang="en-IN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PROGRAMMING IN C++</a:t>
            </a:r>
          </a:p>
          <a:p>
            <a:pPr>
              <a:buNone/>
              <a:defRPr/>
            </a:pPr>
            <a:r>
              <a:rPr lang="en-IN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by</a:t>
            </a:r>
          </a:p>
          <a:p>
            <a:pPr>
              <a:buNone/>
              <a:defRPr/>
            </a:pPr>
            <a:r>
              <a:rPr lang="en-IN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E BALAGURUSAMY</a:t>
            </a: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 descr="61QcRSmaIR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3637" y="1000108"/>
            <a:ext cx="1928826" cy="2214578"/>
          </a:xfrm>
          <a:prstGeom prst="rect">
            <a:avLst/>
          </a:prstGeom>
        </p:spPr>
      </p:pic>
      <p:pic>
        <p:nvPicPr>
          <p:cNvPr id="10" name="Picture 9" descr="71rNgxcJMq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3636" y="3643314"/>
            <a:ext cx="1950629" cy="228599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Procedural Approach(C Language)</a:t>
            </a:r>
            <a:endParaRPr lang="en-IN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Focus is on procedures</a:t>
            </a:r>
          </a:p>
          <a:p>
            <a:r>
              <a:rPr lang="en-US"/>
              <a:t>All data is shared: no protection</a:t>
            </a:r>
          </a:p>
          <a:p>
            <a:r>
              <a:rPr lang="en-US"/>
              <a:t>More difficult to modify</a:t>
            </a:r>
          </a:p>
          <a:p>
            <a:r>
              <a:rPr lang="en-US"/>
              <a:t>Hard to manage complexity</a:t>
            </a:r>
            <a:endParaRPr lang="en-I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652463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 dirty="0">
                <a:solidFill>
                  <a:schemeClr val="accent6"/>
                </a:solidFill>
              </a:rPr>
              <a:t>Data is not secure……..</a:t>
            </a: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609600" y="1828800"/>
            <a:ext cx="2133600" cy="533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rgbClr val="FFFF00"/>
                </a:solidFill>
                <a:latin typeface="Arial Black" pitchFamily="34" charset="0"/>
              </a:rPr>
              <a:t>FUNCTION 1</a:t>
            </a:r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609600" y="3048000"/>
            <a:ext cx="2133600" cy="533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rgbClr val="FFFF00"/>
                </a:solidFill>
                <a:latin typeface="Arial Black" pitchFamily="34" charset="0"/>
              </a:rPr>
              <a:t>FUNCTION 2</a:t>
            </a:r>
          </a:p>
        </p:txBody>
      </p:sp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609600" y="4267200"/>
            <a:ext cx="2133600" cy="533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rgbClr val="FFFF00"/>
                </a:solidFill>
                <a:latin typeface="Arial Black" pitchFamily="34" charset="0"/>
              </a:rPr>
              <a:t>FUNCTION 3</a:t>
            </a:r>
          </a:p>
        </p:txBody>
      </p:sp>
      <p:sp>
        <p:nvSpPr>
          <p:cNvPr id="23558" name="Rectangle 7"/>
          <p:cNvSpPr>
            <a:spLocks noChangeArrowheads="1"/>
          </p:cNvSpPr>
          <p:nvPr/>
        </p:nvSpPr>
        <p:spPr bwMode="auto">
          <a:xfrm>
            <a:off x="4419600" y="2438400"/>
            <a:ext cx="2133600" cy="533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rgbClr val="FFFF00"/>
                </a:solidFill>
                <a:latin typeface="Arial Black" pitchFamily="34" charset="0"/>
              </a:rPr>
              <a:t>DATA 1</a:t>
            </a:r>
          </a:p>
        </p:txBody>
      </p:sp>
      <p:sp>
        <p:nvSpPr>
          <p:cNvPr id="23559" name="Rectangle 8"/>
          <p:cNvSpPr>
            <a:spLocks noChangeArrowheads="1"/>
          </p:cNvSpPr>
          <p:nvPr/>
        </p:nvSpPr>
        <p:spPr bwMode="auto">
          <a:xfrm>
            <a:off x="4419600" y="3886200"/>
            <a:ext cx="2133600" cy="533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rgbClr val="FFFF00"/>
                </a:solidFill>
                <a:latin typeface="Arial Black" pitchFamily="34" charset="0"/>
              </a:rPr>
              <a:t>DATA 2</a:t>
            </a:r>
          </a:p>
        </p:txBody>
      </p:sp>
      <p:sp>
        <p:nvSpPr>
          <p:cNvPr id="23560" name="Line 11"/>
          <p:cNvSpPr>
            <a:spLocks noChangeShapeType="1"/>
          </p:cNvSpPr>
          <p:nvPr/>
        </p:nvSpPr>
        <p:spPr bwMode="auto">
          <a:xfrm>
            <a:off x="2819400" y="2133600"/>
            <a:ext cx="1447800" cy="609600"/>
          </a:xfrm>
          <a:prstGeom prst="line">
            <a:avLst/>
          </a:prstGeom>
          <a:noFill/>
          <a:ln w="57150">
            <a:solidFill>
              <a:srgbClr val="FE007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23561" name="Line 12"/>
          <p:cNvSpPr>
            <a:spLocks noChangeShapeType="1"/>
          </p:cNvSpPr>
          <p:nvPr/>
        </p:nvSpPr>
        <p:spPr bwMode="auto">
          <a:xfrm>
            <a:off x="2819400" y="2286000"/>
            <a:ext cx="1524000" cy="1752600"/>
          </a:xfrm>
          <a:prstGeom prst="line">
            <a:avLst/>
          </a:prstGeom>
          <a:noFill/>
          <a:ln w="57150">
            <a:solidFill>
              <a:srgbClr val="FE007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23562" name="Line 13"/>
          <p:cNvSpPr>
            <a:spLocks noChangeShapeType="1"/>
          </p:cNvSpPr>
          <p:nvPr/>
        </p:nvSpPr>
        <p:spPr bwMode="auto">
          <a:xfrm flipV="1">
            <a:off x="2743200" y="2819400"/>
            <a:ext cx="1371600" cy="533400"/>
          </a:xfrm>
          <a:prstGeom prst="line">
            <a:avLst/>
          </a:prstGeom>
          <a:noFill/>
          <a:ln w="57150">
            <a:solidFill>
              <a:srgbClr val="FE007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23563" name="Line 14"/>
          <p:cNvSpPr>
            <a:spLocks noChangeShapeType="1"/>
          </p:cNvSpPr>
          <p:nvPr/>
        </p:nvSpPr>
        <p:spPr bwMode="auto">
          <a:xfrm>
            <a:off x="2895600" y="3429000"/>
            <a:ext cx="1295400" cy="685800"/>
          </a:xfrm>
          <a:prstGeom prst="line">
            <a:avLst/>
          </a:prstGeom>
          <a:noFill/>
          <a:ln w="57150">
            <a:solidFill>
              <a:srgbClr val="FE007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23564" name="Line 15"/>
          <p:cNvSpPr>
            <a:spLocks noChangeShapeType="1"/>
          </p:cNvSpPr>
          <p:nvPr/>
        </p:nvSpPr>
        <p:spPr bwMode="auto">
          <a:xfrm flipV="1">
            <a:off x="2895600" y="2895600"/>
            <a:ext cx="1295400" cy="1676400"/>
          </a:xfrm>
          <a:prstGeom prst="line">
            <a:avLst/>
          </a:prstGeom>
          <a:noFill/>
          <a:ln w="57150">
            <a:solidFill>
              <a:srgbClr val="FE007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23565" name="Line 16"/>
          <p:cNvSpPr>
            <a:spLocks noChangeShapeType="1"/>
          </p:cNvSpPr>
          <p:nvPr/>
        </p:nvSpPr>
        <p:spPr bwMode="auto">
          <a:xfrm flipV="1">
            <a:off x="2895600" y="4267200"/>
            <a:ext cx="1371600" cy="381000"/>
          </a:xfrm>
          <a:prstGeom prst="line">
            <a:avLst/>
          </a:prstGeom>
          <a:noFill/>
          <a:ln w="57150">
            <a:solidFill>
              <a:srgbClr val="FE007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Object Oriented Approach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Emphasis is on data rather than procedure</a:t>
            </a:r>
          </a:p>
          <a:p>
            <a:r>
              <a:rPr lang="en-IN"/>
              <a:t>Programs are divided into what are known as objects</a:t>
            </a:r>
          </a:p>
          <a:p>
            <a:r>
              <a:rPr lang="en-IN"/>
              <a:t>Data is hidden and cannot be accessed by external functions</a:t>
            </a:r>
          </a:p>
          <a:p>
            <a:r>
              <a:rPr lang="en-IN"/>
              <a:t>New data and functions can be easily added whenever necessary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Oval 5"/>
          <p:cNvSpPr>
            <a:spLocks noChangeArrowheads="1"/>
          </p:cNvSpPr>
          <p:nvPr/>
        </p:nvSpPr>
        <p:spPr bwMode="auto">
          <a:xfrm>
            <a:off x="3276600" y="685800"/>
            <a:ext cx="2209800" cy="2057400"/>
          </a:xfrm>
          <a:prstGeom prst="ellipse">
            <a:avLst/>
          </a:prstGeom>
          <a:solidFill>
            <a:srgbClr val="FF0066"/>
          </a:solidFill>
          <a:ln w="762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latin typeface="Comic Sans MS" pitchFamily="66" charset="0"/>
            </a:endParaRPr>
          </a:p>
          <a:p>
            <a:pPr algn="ctr" eaLnBrk="0" hangingPunct="0"/>
            <a:endParaRPr lang="en-US">
              <a:solidFill>
                <a:schemeClr val="bg1"/>
              </a:solidFill>
              <a:latin typeface="Arial Black" pitchFamily="34" charset="0"/>
            </a:endParaRPr>
          </a:p>
          <a:p>
            <a:pPr algn="ctr" eaLnBrk="0" hangingPunct="0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MEMBER</a:t>
            </a:r>
          </a:p>
          <a:p>
            <a:pPr algn="ctr" eaLnBrk="0" hangingPunct="0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FUNCTIONS</a:t>
            </a:r>
          </a:p>
        </p:txBody>
      </p:sp>
      <p:sp>
        <p:nvSpPr>
          <p:cNvPr id="25603" name="Oval 6"/>
          <p:cNvSpPr>
            <a:spLocks noChangeArrowheads="1"/>
          </p:cNvSpPr>
          <p:nvPr/>
        </p:nvSpPr>
        <p:spPr bwMode="auto">
          <a:xfrm>
            <a:off x="762000" y="3048000"/>
            <a:ext cx="2209800" cy="2057400"/>
          </a:xfrm>
          <a:prstGeom prst="ellipse">
            <a:avLst/>
          </a:prstGeom>
          <a:solidFill>
            <a:srgbClr val="FE007F"/>
          </a:solidFill>
          <a:ln w="762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latin typeface="Comic Sans MS" pitchFamily="66" charset="0"/>
            </a:endParaRPr>
          </a:p>
          <a:p>
            <a:pPr algn="ctr" eaLnBrk="0" hangingPunct="0"/>
            <a:endParaRPr lang="en-US">
              <a:solidFill>
                <a:schemeClr val="bg1"/>
              </a:solidFill>
              <a:latin typeface="Arial Black" pitchFamily="34" charset="0"/>
            </a:endParaRPr>
          </a:p>
          <a:p>
            <a:pPr algn="ctr" eaLnBrk="0" hangingPunct="0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MEMBER </a:t>
            </a:r>
          </a:p>
          <a:p>
            <a:pPr algn="ctr" eaLnBrk="0" hangingPunct="0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FUNCTIONS</a:t>
            </a:r>
          </a:p>
        </p:txBody>
      </p:sp>
      <p:sp>
        <p:nvSpPr>
          <p:cNvPr id="25604" name="Oval 7"/>
          <p:cNvSpPr>
            <a:spLocks noChangeArrowheads="1"/>
          </p:cNvSpPr>
          <p:nvPr/>
        </p:nvSpPr>
        <p:spPr bwMode="auto">
          <a:xfrm>
            <a:off x="5943600" y="3429000"/>
            <a:ext cx="2209800" cy="2057400"/>
          </a:xfrm>
          <a:prstGeom prst="ellipse">
            <a:avLst/>
          </a:prstGeom>
          <a:solidFill>
            <a:srgbClr val="FE007F"/>
          </a:solidFill>
          <a:ln w="5715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bg1"/>
              </a:solidFill>
              <a:latin typeface="Arial Black" pitchFamily="34" charset="0"/>
            </a:endParaRPr>
          </a:p>
          <a:p>
            <a:pPr algn="ctr" eaLnBrk="0" hangingPunct="0"/>
            <a:endParaRPr lang="en-US">
              <a:solidFill>
                <a:schemeClr val="bg1"/>
              </a:solidFill>
              <a:latin typeface="Arial Black" pitchFamily="34" charset="0"/>
            </a:endParaRPr>
          </a:p>
          <a:p>
            <a:pPr algn="ctr" eaLnBrk="0" hangingPunct="0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MEMBER</a:t>
            </a:r>
          </a:p>
          <a:p>
            <a:pPr algn="ctr" eaLnBrk="0" hangingPunct="0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FUNCTIONS</a:t>
            </a:r>
          </a:p>
        </p:txBody>
      </p:sp>
      <p:sp>
        <p:nvSpPr>
          <p:cNvPr id="25605" name="Rectangle 8"/>
          <p:cNvSpPr>
            <a:spLocks noChangeArrowheads="1"/>
          </p:cNvSpPr>
          <p:nvPr/>
        </p:nvSpPr>
        <p:spPr bwMode="auto">
          <a:xfrm>
            <a:off x="3657600" y="990600"/>
            <a:ext cx="1447800" cy="457200"/>
          </a:xfrm>
          <a:prstGeom prst="rect">
            <a:avLst/>
          </a:prstGeom>
          <a:solidFill>
            <a:srgbClr val="800000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DATA</a:t>
            </a:r>
          </a:p>
        </p:txBody>
      </p:sp>
      <p:sp>
        <p:nvSpPr>
          <p:cNvPr id="25606" name="Rectangle 9"/>
          <p:cNvSpPr>
            <a:spLocks noChangeArrowheads="1"/>
          </p:cNvSpPr>
          <p:nvPr/>
        </p:nvSpPr>
        <p:spPr bwMode="auto">
          <a:xfrm>
            <a:off x="6324600" y="3810000"/>
            <a:ext cx="1447800" cy="457200"/>
          </a:xfrm>
          <a:prstGeom prst="rect">
            <a:avLst/>
          </a:prstGeom>
          <a:solidFill>
            <a:srgbClr val="800000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DATA</a:t>
            </a:r>
          </a:p>
        </p:txBody>
      </p:sp>
      <p:sp>
        <p:nvSpPr>
          <p:cNvPr id="25607" name="Rectangle 10"/>
          <p:cNvSpPr>
            <a:spLocks noChangeArrowheads="1"/>
          </p:cNvSpPr>
          <p:nvPr/>
        </p:nvSpPr>
        <p:spPr bwMode="auto">
          <a:xfrm>
            <a:off x="1143000" y="3505200"/>
            <a:ext cx="1447800" cy="457200"/>
          </a:xfrm>
          <a:prstGeom prst="rect">
            <a:avLst/>
          </a:prstGeom>
          <a:solidFill>
            <a:srgbClr val="800000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DATA</a:t>
            </a:r>
          </a:p>
        </p:txBody>
      </p:sp>
      <p:cxnSp>
        <p:nvCxnSpPr>
          <p:cNvPr id="25608" name="AutoShape 15"/>
          <p:cNvCxnSpPr>
            <a:cxnSpLocks noChangeShapeType="1"/>
          </p:cNvCxnSpPr>
          <p:nvPr/>
        </p:nvCxnSpPr>
        <p:spPr bwMode="auto">
          <a:xfrm flipH="1" flipV="1">
            <a:off x="5105400" y="2438400"/>
            <a:ext cx="1238250" cy="1216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25609" name="AutoShape 16"/>
          <p:cNvCxnSpPr>
            <a:cxnSpLocks noChangeShapeType="1"/>
          </p:cNvCxnSpPr>
          <p:nvPr/>
        </p:nvCxnSpPr>
        <p:spPr bwMode="auto">
          <a:xfrm flipV="1">
            <a:off x="2895600" y="2133600"/>
            <a:ext cx="534988" cy="1447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25610" name="Text Box 17"/>
          <p:cNvSpPr txBox="1">
            <a:spLocks noChangeArrowheads="1"/>
          </p:cNvSpPr>
          <p:nvPr/>
        </p:nvSpPr>
        <p:spPr bwMode="auto">
          <a:xfrm>
            <a:off x="533400" y="5562600"/>
            <a:ext cx="8153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>
                <a:latin typeface="Arial Black" pitchFamily="34" charset="0"/>
              </a:rPr>
              <a:t>                  OBJECT ORIENTED APPROACH</a:t>
            </a:r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ABSTRACTION &amp; ENCAPSULATION</a:t>
            </a:r>
          </a:p>
        </p:txBody>
      </p:sp>
      <p:cxnSp>
        <p:nvCxnSpPr>
          <p:cNvPr id="25611" name="AutoShape 23"/>
          <p:cNvCxnSpPr>
            <a:cxnSpLocks noChangeShapeType="1"/>
          </p:cNvCxnSpPr>
          <p:nvPr/>
        </p:nvCxnSpPr>
        <p:spPr bwMode="auto">
          <a:xfrm flipH="1" flipV="1">
            <a:off x="5105400" y="2438400"/>
            <a:ext cx="1238250" cy="1216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25612" name="AutoShape 24"/>
          <p:cNvCxnSpPr>
            <a:cxnSpLocks noChangeShapeType="1"/>
          </p:cNvCxnSpPr>
          <p:nvPr/>
        </p:nvCxnSpPr>
        <p:spPr bwMode="auto">
          <a:xfrm flipV="1">
            <a:off x="2895600" y="2133600"/>
            <a:ext cx="534988" cy="1447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25613" name="AutoShape 25"/>
          <p:cNvCxnSpPr>
            <a:cxnSpLocks noChangeShapeType="1"/>
          </p:cNvCxnSpPr>
          <p:nvPr/>
        </p:nvCxnSpPr>
        <p:spPr bwMode="auto">
          <a:xfrm>
            <a:off x="2971800" y="4419600"/>
            <a:ext cx="2971800" cy="39688"/>
          </a:xfrm>
          <a:prstGeom prst="straightConnector1">
            <a:avLst/>
          </a:prstGeom>
          <a:noFill/>
          <a:ln w="76200">
            <a:solidFill>
              <a:srgbClr val="FE007F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25614" name="AutoShape 26"/>
          <p:cNvCxnSpPr>
            <a:cxnSpLocks noChangeShapeType="1"/>
          </p:cNvCxnSpPr>
          <p:nvPr/>
        </p:nvCxnSpPr>
        <p:spPr bwMode="auto">
          <a:xfrm flipH="1" flipV="1">
            <a:off x="5105400" y="2438400"/>
            <a:ext cx="1238250" cy="1216025"/>
          </a:xfrm>
          <a:prstGeom prst="straightConnector1">
            <a:avLst/>
          </a:prstGeom>
          <a:noFill/>
          <a:ln w="76200">
            <a:solidFill>
              <a:srgbClr val="FE007F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25615" name="AutoShape 27"/>
          <p:cNvCxnSpPr>
            <a:cxnSpLocks noChangeShapeType="1"/>
          </p:cNvCxnSpPr>
          <p:nvPr/>
        </p:nvCxnSpPr>
        <p:spPr bwMode="auto">
          <a:xfrm flipV="1">
            <a:off x="2895600" y="2133600"/>
            <a:ext cx="534988" cy="1447800"/>
          </a:xfrm>
          <a:prstGeom prst="straightConnector1">
            <a:avLst/>
          </a:prstGeom>
          <a:noFill/>
          <a:ln w="76200">
            <a:solidFill>
              <a:srgbClr val="FE007F"/>
            </a:solidFill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Classes and Objects(Example 1)</a:t>
            </a:r>
          </a:p>
        </p:txBody>
      </p:sp>
      <p:pic>
        <p:nvPicPr>
          <p:cNvPr id="26627" name="Content Placeholder 3" descr="classes_and_objects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95400" y="1271588"/>
            <a:ext cx="6934200" cy="4748212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Classes and Objects(Example 2)</a:t>
            </a:r>
          </a:p>
        </p:txBody>
      </p:sp>
      <p:pic>
        <p:nvPicPr>
          <p:cNvPr id="27651" name="Content Placeholder 3" descr="jclasobj1.gif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22313" y="1752600"/>
            <a:ext cx="7583487" cy="4191000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14DC9B-F5B2-40E7-834D-F72C4BCEBE26}" type="slidenum">
              <a:rPr lang="en-US" altLang="en-US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Classes and Objects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620000" cy="4530725"/>
          </a:xfrm>
        </p:spPr>
        <p:txBody>
          <a:bodyPr/>
          <a:lstStyle/>
          <a:p>
            <a:r>
              <a:rPr lang="en-US" sz="3400"/>
              <a:t>A </a:t>
            </a:r>
            <a:r>
              <a:rPr lang="en-US" sz="3400" i="1">
                <a:solidFill>
                  <a:srgbClr val="990000"/>
                </a:solidFill>
              </a:rPr>
              <a:t>class</a:t>
            </a:r>
            <a:r>
              <a:rPr lang="en-US" sz="3400"/>
              <a:t> is a prototype or blueprint for creating objects</a:t>
            </a:r>
          </a:p>
          <a:p>
            <a:r>
              <a:rPr lang="en-US" sz="3400"/>
              <a:t>When we write a program in an object-oriented languages like C++,Java, we define classes, which in turn are used to create objects</a:t>
            </a:r>
          </a:p>
          <a:p>
            <a:pPr>
              <a:buFont typeface="Arial" charset="0"/>
              <a:buNone/>
            </a:pPr>
            <a:endParaRPr lang="en-US" sz="3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38C24-F712-4856-B68B-6015658BE946}" type="slidenum">
              <a:rPr lang="en-US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Classes and Objects(Technical Example)</a:t>
            </a:r>
          </a:p>
        </p:txBody>
      </p:sp>
      <p:sp>
        <p:nvSpPr>
          <p:cNvPr id="30724" name="AutoShape 21"/>
          <p:cNvSpPr>
            <a:spLocks noChangeArrowheads="1"/>
          </p:cNvSpPr>
          <p:nvPr/>
        </p:nvSpPr>
        <p:spPr bwMode="auto">
          <a:xfrm>
            <a:off x="117475" y="1905000"/>
            <a:ext cx="5140325" cy="292100"/>
          </a:xfrm>
          <a:prstGeom prst="cube">
            <a:avLst>
              <a:gd name="adj" fmla="val 24995"/>
            </a:avLst>
          </a:prstGeom>
          <a:noFill/>
          <a:ln w="127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30725" name="AutoShape 22"/>
          <p:cNvSpPr>
            <a:spLocks noChangeArrowheads="1"/>
          </p:cNvSpPr>
          <p:nvPr/>
        </p:nvSpPr>
        <p:spPr bwMode="auto">
          <a:xfrm>
            <a:off x="117475" y="4038600"/>
            <a:ext cx="5140325" cy="292100"/>
          </a:xfrm>
          <a:prstGeom prst="cube">
            <a:avLst>
              <a:gd name="adj" fmla="val 24995"/>
            </a:avLst>
          </a:prstGeom>
          <a:noFill/>
          <a:ln w="127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30726" name="Rectangle 23"/>
          <p:cNvSpPr>
            <a:spLocks noChangeArrowheads="1"/>
          </p:cNvSpPr>
          <p:nvPr/>
        </p:nvSpPr>
        <p:spPr bwMode="auto">
          <a:xfrm>
            <a:off x="117475" y="2209800"/>
            <a:ext cx="5057775" cy="1892300"/>
          </a:xfrm>
          <a:prstGeom prst="rect">
            <a:avLst/>
          </a:prstGeom>
          <a:solidFill>
            <a:schemeClr val="bg1"/>
          </a:solidFill>
          <a:ln w="127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30727" name="Rectangle 24"/>
          <p:cNvSpPr>
            <a:spLocks noChangeArrowheads="1"/>
          </p:cNvSpPr>
          <p:nvPr/>
        </p:nvSpPr>
        <p:spPr bwMode="auto">
          <a:xfrm>
            <a:off x="357188" y="2279650"/>
            <a:ext cx="4659312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30000"/>
              </a:spcBef>
            </a:pPr>
            <a:r>
              <a:rPr lang="en-US" sz="2400" b="1">
                <a:solidFill>
                  <a:srgbClr val="FF3300"/>
                </a:solidFill>
                <a:latin typeface="Book Antiqua" pitchFamily="18" charset="0"/>
              </a:rPr>
              <a:t>hour</a:t>
            </a:r>
          </a:p>
          <a:p>
            <a:pPr eaLnBrk="0" hangingPunct="0">
              <a:lnSpc>
                <a:spcPct val="80000"/>
              </a:lnSpc>
              <a:spcBef>
                <a:spcPct val="30000"/>
              </a:spcBef>
            </a:pPr>
            <a:r>
              <a:rPr lang="en-US" sz="2400" b="1">
                <a:solidFill>
                  <a:srgbClr val="FF3300"/>
                </a:solidFill>
                <a:latin typeface="Book Antiqua" pitchFamily="18" charset="0"/>
              </a:rPr>
              <a:t>minute</a:t>
            </a:r>
          </a:p>
          <a:p>
            <a:pPr eaLnBrk="0" hangingPunct="0">
              <a:lnSpc>
                <a:spcPct val="80000"/>
              </a:lnSpc>
              <a:spcBef>
                <a:spcPct val="30000"/>
              </a:spcBef>
            </a:pPr>
            <a:r>
              <a:rPr lang="en-US" sz="2400" b="1">
                <a:solidFill>
                  <a:srgbClr val="FF3300"/>
                </a:solidFill>
                <a:latin typeface="Book Antiqua" pitchFamily="18" charset="0"/>
              </a:rPr>
              <a:t/>
            </a:r>
            <a:br>
              <a:rPr lang="en-US" sz="2400" b="1">
                <a:solidFill>
                  <a:srgbClr val="FF3300"/>
                </a:solidFill>
                <a:latin typeface="Book Antiqua" pitchFamily="18" charset="0"/>
              </a:rPr>
            </a:br>
            <a:r>
              <a:rPr lang="en-US" sz="2400" b="1">
                <a:solidFill>
                  <a:srgbClr val="FF3300"/>
                </a:solidFill>
                <a:latin typeface="Book Antiqua" pitchFamily="18" charset="0"/>
              </a:rPr>
              <a:t>void addMinutes( int m )</a:t>
            </a:r>
          </a:p>
        </p:txBody>
      </p:sp>
      <p:sp>
        <p:nvSpPr>
          <p:cNvPr id="30728" name="Rectangle 25"/>
          <p:cNvSpPr>
            <a:spLocks noChangeArrowheads="1"/>
          </p:cNvSpPr>
          <p:nvPr/>
        </p:nvSpPr>
        <p:spPr bwMode="auto">
          <a:xfrm>
            <a:off x="92075" y="1912938"/>
            <a:ext cx="730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b="1">
                <a:latin typeface="Book Antiqua" pitchFamily="18" charset="0"/>
              </a:rPr>
              <a:t>Time</a:t>
            </a:r>
          </a:p>
        </p:txBody>
      </p:sp>
      <p:sp>
        <p:nvSpPr>
          <p:cNvPr id="30729" name="Line 26"/>
          <p:cNvSpPr>
            <a:spLocks noChangeShapeType="1"/>
          </p:cNvSpPr>
          <p:nvPr/>
        </p:nvSpPr>
        <p:spPr bwMode="auto">
          <a:xfrm>
            <a:off x="228600" y="3195638"/>
            <a:ext cx="4787900" cy="0"/>
          </a:xfrm>
          <a:prstGeom prst="line">
            <a:avLst/>
          </a:prstGeom>
          <a:noFill/>
          <a:ln w="12700">
            <a:solidFill>
              <a:srgbClr val="FF0033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0730" name="Rectangle 27"/>
          <p:cNvSpPr>
            <a:spLocks noChangeArrowheads="1"/>
          </p:cNvSpPr>
          <p:nvPr/>
        </p:nvSpPr>
        <p:spPr bwMode="auto">
          <a:xfrm>
            <a:off x="5626100" y="2068513"/>
            <a:ext cx="3441700" cy="1916112"/>
          </a:xfrm>
          <a:prstGeom prst="rect">
            <a:avLst/>
          </a:prstGeom>
          <a:solidFill>
            <a:schemeClr val="bg1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30731" name="AutoShape 28"/>
          <p:cNvSpPr>
            <a:spLocks noChangeArrowheads="1"/>
          </p:cNvSpPr>
          <p:nvPr/>
        </p:nvSpPr>
        <p:spPr bwMode="auto">
          <a:xfrm>
            <a:off x="5502275" y="2051050"/>
            <a:ext cx="3565525" cy="292100"/>
          </a:xfrm>
          <a:prstGeom prst="cube">
            <a:avLst>
              <a:gd name="adj" fmla="val 24995"/>
            </a:avLst>
          </a:prstGeom>
          <a:solidFill>
            <a:schemeClr val="bg1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30732" name="AutoShape 29"/>
          <p:cNvSpPr>
            <a:spLocks noChangeArrowheads="1"/>
          </p:cNvSpPr>
          <p:nvPr/>
        </p:nvSpPr>
        <p:spPr bwMode="auto">
          <a:xfrm>
            <a:off x="5516563" y="3702050"/>
            <a:ext cx="3551237" cy="401638"/>
          </a:xfrm>
          <a:prstGeom prst="cube">
            <a:avLst>
              <a:gd name="adj" fmla="val 24995"/>
            </a:avLst>
          </a:prstGeom>
          <a:solidFill>
            <a:schemeClr val="bg1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30733" name="Rectangle 30"/>
          <p:cNvSpPr>
            <a:spLocks noChangeArrowheads="1"/>
          </p:cNvSpPr>
          <p:nvPr/>
        </p:nvSpPr>
        <p:spPr bwMode="auto">
          <a:xfrm>
            <a:off x="5524500" y="2065338"/>
            <a:ext cx="946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b="1">
                <a:latin typeface="Book Antiqua" pitchFamily="18" charset="0"/>
              </a:rPr>
              <a:t>inTime</a:t>
            </a:r>
          </a:p>
        </p:txBody>
      </p:sp>
      <p:sp>
        <p:nvSpPr>
          <p:cNvPr id="30734" name="Rectangle 31"/>
          <p:cNvSpPr>
            <a:spLocks noChangeArrowheads="1"/>
          </p:cNvSpPr>
          <p:nvPr/>
        </p:nvSpPr>
        <p:spPr bwMode="auto">
          <a:xfrm>
            <a:off x="5607050" y="2370138"/>
            <a:ext cx="33020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30000"/>
              </a:spcBef>
            </a:pPr>
            <a:r>
              <a:rPr lang="en-US" b="1">
                <a:solidFill>
                  <a:srgbClr val="0000FF"/>
                </a:solidFill>
                <a:latin typeface="Book Antiqua" pitchFamily="18" charset="0"/>
              </a:rPr>
              <a:t>Attributes:</a:t>
            </a:r>
            <a:r>
              <a:rPr lang="en-US" b="1">
                <a:solidFill>
                  <a:srgbClr val="009900"/>
                </a:solidFill>
                <a:latin typeface="Book Antiqua" pitchFamily="18" charset="0"/>
              </a:rPr>
              <a:t/>
            </a:r>
            <a:br>
              <a:rPr lang="en-US" b="1">
                <a:solidFill>
                  <a:srgbClr val="009900"/>
                </a:solidFill>
                <a:latin typeface="Book Antiqua" pitchFamily="18" charset="0"/>
              </a:rPr>
            </a:br>
            <a:r>
              <a:rPr lang="en-US" b="1">
                <a:solidFill>
                  <a:srgbClr val="009900"/>
                </a:solidFill>
                <a:latin typeface="Book Antiqua" pitchFamily="18" charset="0"/>
              </a:rPr>
              <a:t>   hour = 8</a:t>
            </a:r>
            <a:br>
              <a:rPr lang="en-US" b="1">
                <a:solidFill>
                  <a:srgbClr val="009900"/>
                </a:solidFill>
                <a:latin typeface="Book Antiqua" pitchFamily="18" charset="0"/>
              </a:rPr>
            </a:br>
            <a:r>
              <a:rPr lang="en-US" b="1">
                <a:solidFill>
                  <a:srgbClr val="009900"/>
                </a:solidFill>
                <a:latin typeface="Book Antiqua" pitchFamily="18" charset="0"/>
              </a:rPr>
              <a:t>   minute = 30</a:t>
            </a:r>
            <a:br>
              <a:rPr lang="en-US" b="1">
                <a:solidFill>
                  <a:srgbClr val="009900"/>
                </a:solidFill>
                <a:latin typeface="Book Antiqua" pitchFamily="18" charset="0"/>
              </a:rPr>
            </a:br>
            <a:r>
              <a:rPr lang="en-US" b="1">
                <a:solidFill>
                  <a:srgbClr val="0000FF"/>
                </a:solidFill>
                <a:latin typeface="Book Antiqua" pitchFamily="18" charset="0"/>
              </a:rPr>
              <a:t>Methods:</a:t>
            </a:r>
            <a:r>
              <a:rPr lang="en-US" b="1">
                <a:solidFill>
                  <a:srgbClr val="009900"/>
                </a:solidFill>
                <a:latin typeface="Book Antiqua" pitchFamily="18" charset="0"/>
              </a:rPr>
              <a:t/>
            </a:r>
            <a:br>
              <a:rPr lang="en-US" b="1">
                <a:solidFill>
                  <a:srgbClr val="009900"/>
                </a:solidFill>
                <a:latin typeface="Book Antiqua" pitchFamily="18" charset="0"/>
              </a:rPr>
            </a:br>
            <a:r>
              <a:rPr lang="en-US" b="1">
                <a:solidFill>
                  <a:srgbClr val="009900"/>
                </a:solidFill>
                <a:latin typeface="Book Antiqua" pitchFamily="18" charset="0"/>
              </a:rPr>
              <a:t>   void addMinutes(int m)</a:t>
            </a:r>
          </a:p>
        </p:txBody>
      </p:sp>
      <p:sp>
        <p:nvSpPr>
          <p:cNvPr id="30735" name="Rectangle 32"/>
          <p:cNvSpPr>
            <a:spLocks noChangeArrowheads="1"/>
          </p:cNvSpPr>
          <p:nvPr/>
        </p:nvSpPr>
        <p:spPr bwMode="auto">
          <a:xfrm>
            <a:off x="3714750" y="3971925"/>
            <a:ext cx="3441700" cy="1916113"/>
          </a:xfrm>
          <a:prstGeom prst="rect">
            <a:avLst/>
          </a:prstGeom>
          <a:solidFill>
            <a:schemeClr val="bg1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30736" name="AutoShape 33"/>
          <p:cNvSpPr>
            <a:spLocks noChangeArrowheads="1"/>
          </p:cNvSpPr>
          <p:nvPr/>
        </p:nvSpPr>
        <p:spPr bwMode="auto">
          <a:xfrm>
            <a:off x="3590925" y="3954463"/>
            <a:ext cx="3565525" cy="292100"/>
          </a:xfrm>
          <a:prstGeom prst="cube">
            <a:avLst>
              <a:gd name="adj" fmla="val 24995"/>
            </a:avLst>
          </a:prstGeom>
          <a:solidFill>
            <a:schemeClr val="bg1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30737" name="AutoShape 34"/>
          <p:cNvSpPr>
            <a:spLocks noChangeArrowheads="1"/>
          </p:cNvSpPr>
          <p:nvPr/>
        </p:nvSpPr>
        <p:spPr bwMode="auto">
          <a:xfrm>
            <a:off x="3605213" y="5605463"/>
            <a:ext cx="3551237" cy="401637"/>
          </a:xfrm>
          <a:prstGeom prst="cube">
            <a:avLst>
              <a:gd name="adj" fmla="val 24995"/>
            </a:avLst>
          </a:prstGeom>
          <a:solidFill>
            <a:schemeClr val="bg1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30738" name="Rectangle 35"/>
          <p:cNvSpPr>
            <a:spLocks noChangeArrowheads="1"/>
          </p:cNvSpPr>
          <p:nvPr/>
        </p:nvSpPr>
        <p:spPr bwMode="auto">
          <a:xfrm>
            <a:off x="3613150" y="3968750"/>
            <a:ext cx="107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b="1">
                <a:latin typeface="Book Antiqua" pitchFamily="18" charset="0"/>
              </a:rPr>
              <a:t>outTime</a:t>
            </a:r>
          </a:p>
        </p:txBody>
      </p:sp>
      <p:sp>
        <p:nvSpPr>
          <p:cNvPr id="30739" name="Rectangle 36"/>
          <p:cNvSpPr>
            <a:spLocks noChangeArrowheads="1"/>
          </p:cNvSpPr>
          <p:nvPr/>
        </p:nvSpPr>
        <p:spPr bwMode="auto">
          <a:xfrm>
            <a:off x="3695700" y="4273550"/>
            <a:ext cx="33020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30000"/>
              </a:spcBef>
            </a:pPr>
            <a:r>
              <a:rPr lang="en-US" b="1">
                <a:solidFill>
                  <a:srgbClr val="0000FF"/>
                </a:solidFill>
                <a:latin typeface="Book Antiqua" pitchFamily="18" charset="0"/>
              </a:rPr>
              <a:t>Attributes:</a:t>
            </a:r>
            <a:r>
              <a:rPr lang="en-US" b="1">
                <a:solidFill>
                  <a:srgbClr val="009900"/>
                </a:solidFill>
                <a:latin typeface="Book Antiqua" pitchFamily="18" charset="0"/>
              </a:rPr>
              <a:t/>
            </a:r>
            <a:br>
              <a:rPr lang="en-US" b="1">
                <a:solidFill>
                  <a:srgbClr val="009900"/>
                </a:solidFill>
                <a:latin typeface="Book Antiqua" pitchFamily="18" charset="0"/>
              </a:rPr>
            </a:br>
            <a:r>
              <a:rPr lang="en-US" b="1">
                <a:solidFill>
                  <a:srgbClr val="009900"/>
                </a:solidFill>
                <a:latin typeface="Book Antiqua" pitchFamily="18" charset="0"/>
              </a:rPr>
              <a:t>   hour = 17</a:t>
            </a:r>
            <a:br>
              <a:rPr lang="en-US" b="1">
                <a:solidFill>
                  <a:srgbClr val="009900"/>
                </a:solidFill>
                <a:latin typeface="Book Antiqua" pitchFamily="18" charset="0"/>
              </a:rPr>
            </a:br>
            <a:r>
              <a:rPr lang="en-US" b="1">
                <a:solidFill>
                  <a:srgbClr val="009900"/>
                </a:solidFill>
                <a:latin typeface="Book Antiqua" pitchFamily="18" charset="0"/>
              </a:rPr>
              <a:t>   minute = 35</a:t>
            </a:r>
            <a:br>
              <a:rPr lang="en-US" b="1">
                <a:solidFill>
                  <a:srgbClr val="009900"/>
                </a:solidFill>
                <a:latin typeface="Book Antiqua" pitchFamily="18" charset="0"/>
              </a:rPr>
            </a:br>
            <a:r>
              <a:rPr lang="en-US" b="1">
                <a:solidFill>
                  <a:srgbClr val="0000FF"/>
                </a:solidFill>
                <a:latin typeface="Book Antiqua" pitchFamily="18" charset="0"/>
              </a:rPr>
              <a:t>Methods:</a:t>
            </a:r>
            <a:r>
              <a:rPr lang="en-US" b="1">
                <a:solidFill>
                  <a:srgbClr val="009900"/>
                </a:solidFill>
                <a:latin typeface="Book Antiqua" pitchFamily="18" charset="0"/>
              </a:rPr>
              <a:t/>
            </a:r>
            <a:br>
              <a:rPr lang="en-US" b="1">
                <a:solidFill>
                  <a:srgbClr val="009900"/>
                </a:solidFill>
                <a:latin typeface="Book Antiqua" pitchFamily="18" charset="0"/>
              </a:rPr>
            </a:br>
            <a:r>
              <a:rPr lang="en-US" b="1">
                <a:solidFill>
                  <a:srgbClr val="009900"/>
                </a:solidFill>
                <a:latin typeface="Book Antiqua" pitchFamily="18" charset="0"/>
              </a:rPr>
              <a:t>   void addMinutes(int m)</a:t>
            </a:r>
          </a:p>
        </p:txBody>
      </p:sp>
      <p:sp>
        <p:nvSpPr>
          <p:cNvPr id="30740" name="Text Box 37"/>
          <p:cNvSpPr txBox="1">
            <a:spLocks noChangeArrowheads="1"/>
          </p:cNvSpPr>
          <p:nvPr/>
        </p:nvSpPr>
        <p:spPr bwMode="auto">
          <a:xfrm>
            <a:off x="2590800" y="1066800"/>
            <a:ext cx="2057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Calibri" pitchFamily="34" charset="0"/>
              </a:rPr>
              <a:t>class</a:t>
            </a:r>
          </a:p>
        </p:txBody>
      </p:sp>
      <p:sp>
        <p:nvSpPr>
          <p:cNvPr id="30741" name="Line 38"/>
          <p:cNvSpPr>
            <a:spLocks noChangeShapeType="1"/>
          </p:cNvSpPr>
          <p:nvPr/>
        </p:nvSpPr>
        <p:spPr bwMode="auto">
          <a:xfrm flipH="1">
            <a:off x="2743200" y="1524000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0742" name="Text Box 39"/>
          <p:cNvSpPr txBox="1">
            <a:spLocks noChangeArrowheads="1"/>
          </p:cNvSpPr>
          <p:nvPr/>
        </p:nvSpPr>
        <p:spPr bwMode="auto">
          <a:xfrm>
            <a:off x="7543800" y="4800600"/>
            <a:ext cx="1371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Calibri" pitchFamily="34" charset="0"/>
              </a:rPr>
              <a:t>objects</a:t>
            </a:r>
          </a:p>
        </p:txBody>
      </p:sp>
      <p:sp>
        <p:nvSpPr>
          <p:cNvPr id="30743" name="Line 40"/>
          <p:cNvSpPr>
            <a:spLocks noChangeShapeType="1"/>
          </p:cNvSpPr>
          <p:nvPr/>
        </p:nvSpPr>
        <p:spPr bwMode="auto">
          <a:xfrm flipH="1" flipV="1">
            <a:off x="7924800" y="4191000"/>
            <a:ext cx="152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0744" name="Line 41"/>
          <p:cNvSpPr>
            <a:spLocks noChangeShapeType="1"/>
          </p:cNvSpPr>
          <p:nvPr/>
        </p:nvSpPr>
        <p:spPr bwMode="auto">
          <a:xfrm flipH="1">
            <a:off x="7239000" y="5105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A4F3D6-831F-460D-9865-04CB9A4973B9}" type="slidenum">
              <a:rPr lang="en-US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/>
              <a:t>History of Object-Oriented Programming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305800" cy="5029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Started out for simulation of complex man-machine systems, but was soon realized that it was suitable for all complex programming projects</a:t>
            </a:r>
          </a:p>
          <a:p>
            <a:pPr>
              <a:lnSpc>
                <a:spcPct val="90000"/>
              </a:lnSpc>
            </a:pPr>
            <a:r>
              <a:rPr lang="en-US"/>
              <a:t>SIMULA I (1962-65) and Simula 67 (1967) were the first two object-oriented languages</a:t>
            </a:r>
          </a:p>
          <a:p>
            <a:pPr lvl="1">
              <a:lnSpc>
                <a:spcPct val="90000"/>
              </a:lnSpc>
            </a:pPr>
            <a:r>
              <a:rPr lang="en-US"/>
              <a:t>Developed at the Norwegian Computing Center, Oslo, Norway by Ole-Johan Dahl and Kristen Nygaard </a:t>
            </a:r>
          </a:p>
          <a:p>
            <a:pPr lvl="1">
              <a:lnSpc>
                <a:spcPct val="90000"/>
              </a:lnSpc>
            </a:pPr>
            <a:r>
              <a:rPr lang="en-US"/>
              <a:t>Simula 67 introduced most of the key concepts of object-oriented programming: objects and classes, subclasses (“inheritance”), virtual procedures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EB3D1F-A301-4F1D-80DF-C3D090E7E335}" type="slidenum">
              <a:rPr lang="en-US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Ideas Spread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792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Alan Kay, Adele Goldberg and colleagues at Xerox PARC extend the ideas of Simula in developing Smalltalk (1970’s)</a:t>
            </a:r>
          </a:p>
          <a:p>
            <a:pPr>
              <a:lnSpc>
                <a:spcPct val="90000"/>
              </a:lnSpc>
            </a:pPr>
            <a:r>
              <a:rPr lang="en-US"/>
              <a:t>Bjarne Stroustrup develops C++ (1980’s) at AT &amp;T Bell Labs in Murray Hill, New Jersey, USA</a:t>
            </a:r>
          </a:p>
          <a:p>
            <a:pPr lvl="1">
              <a:lnSpc>
                <a:spcPct val="90000"/>
              </a:lnSpc>
            </a:pPr>
            <a:r>
              <a:rPr lang="en-US"/>
              <a:t>Brings object oriented concepts into the C programming language </a:t>
            </a:r>
          </a:p>
          <a:p>
            <a:pPr lvl="1">
              <a:lnSpc>
                <a:spcPct val="90000"/>
              </a:lnSpc>
            </a:pPr>
            <a:r>
              <a:rPr lang="en-US"/>
              <a:t>Earlier name was C with Classes</a:t>
            </a:r>
          </a:p>
          <a:p>
            <a:pPr lvl="1">
              <a:lnSpc>
                <a:spcPct val="90000"/>
              </a:lnSpc>
            </a:pPr>
            <a:r>
              <a:rPr lang="en-US"/>
              <a:t>Later in 1983 the name changed to C++(The idea of ++ is taken from the increment operator of C)</a:t>
            </a:r>
          </a:p>
          <a:p>
            <a:pPr lvl="1">
              <a:lnSpc>
                <a:spcPct val="90000"/>
              </a:lnSpc>
            </a:pPr>
            <a:r>
              <a:rPr lang="en-US"/>
              <a:t>In 1997, the ANSI/ISO made changes into the language and it was standardised</a:t>
            </a:r>
          </a:p>
          <a:p>
            <a:pPr lvl="1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Course Outcomes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CO1 :: identify basic programming constructs and use the newly acquired skills to solve extensive programming problems.</a:t>
            </a:r>
          </a:p>
          <a:p>
            <a:pPr marL="0" indent="0">
              <a:buNone/>
            </a:pPr>
            <a:r>
              <a:rPr lang="en-US" dirty="0"/>
              <a:t>CO2 :: discuss the mechanism of code reusability by creating own libraries of functions.</a:t>
            </a:r>
          </a:p>
          <a:p>
            <a:pPr marL="0" indent="0">
              <a:buNone/>
            </a:pPr>
            <a:r>
              <a:rPr lang="en-US" dirty="0"/>
              <a:t>CO3 :: validate the logic building and code formulation by designing code capable of passing various test cases. </a:t>
            </a:r>
          </a:p>
          <a:p>
            <a:pPr marL="0" indent="0">
              <a:buNone/>
            </a:pPr>
            <a:r>
              <a:rPr lang="en-US" dirty="0"/>
              <a:t>CO4 :: interpret the principles of the object-oriented model and apply it in the implementation in C++ language.</a:t>
            </a:r>
          </a:p>
          <a:p>
            <a:pPr marL="0" indent="0">
              <a:buNone/>
            </a:pPr>
            <a:r>
              <a:rPr lang="en-US" dirty="0"/>
              <a:t>CO5 :: develop accurate, reliable and efficient software applications.</a:t>
            </a:r>
          </a:p>
          <a:p>
            <a:pPr marL="0" indent="0">
              <a:buNone/>
            </a:pPr>
            <a:r>
              <a:rPr lang="en-US" dirty="0"/>
              <a:t>CO6 :: apply the knowledge acquired to develop software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578487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Features Continued…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IN" sz="4000"/>
              <a:t>Encapsulation</a:t>
            </a:r>
          </a:p>
          <a:p>
            <a:pPr>
              <a:buFont typeface="Wingdings" pitchFamily="2" charset="2"/>
              <a:buChar char="q"/>
            </a:pPr>
            <a:r>
              <a:rPr lang="en-IN" sz="4000"/>
              <a:t>Abstraction</a:t>
            </a:r>
          </a:p>
          <a:p>
            <a:pPr>
              <a:buFont typeface="Wingdings" pitchFamily="2" charset="2"/>
              <a:buChar char="q"/>
            </a:pPr>
            <a:r>
              <a:rPr lang="en-IN" sz="4000"/>
              <a:t>Reusability</a:t>
            </a:r>
          </a:p>
          <a:p>
            <a:pPr>
              <a:buFont typeface="Wingdings" pitchFamily="2" charset="2"/>
              <a:buChar char="q"/>
            </a:pPr>
            <a:r>
              <a:rPr lang="en-IN" sz="4000"/>
              <a:t>Inheritance</a:t>
            </a:r>
          </a:p>
          <a:p>
            <a:pPr>
              <a:buFont typeface="Wingdings" pitchFamily="2" charset="2"/>
              <a:buChar char="q"/>
            </a:pPr>
            <a:r>
              <a:rPr lang="en-IN" sz="4000"/>
              <a:t>Polymorphism</a:t>
            </a:r>
          </a:p>
          <a:p>
            <a:endParaRPr lang="en-I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IN" dirty="0">
                <a:solidFill>
                  <a:schemeClr val="accent6"/>
                </a:solidFill>
              </a:rPr>
              <a:t>Encapsulation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11188" y="1268413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9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4102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4103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79388" y="6519863"/>
            <a:ext cx="5122862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CSE202 Object Oriented Programming</a:t>
            </a:r>
            <a:endParaRPr lang="en-IN" sz="140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4104" name="Picture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2300" y="1955800"/>
            <a:ext cx="7899400" cy="36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</a:rPr>
              <a:t>Abstraction(Hiding Details)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5122863" cy="365125"/>
          </a:xfrm>
        </p:spPr>
        <p:txBody>
          <a:bodyPr/>
          <a:lstStyle/>
          <a:p>
            <a:pPr>
              <a:defRPr/>
            </a:pPr>
            <a:r>
              <a:rPr lang="en-US"/>
              <a:t>© LPU :: CSE202 C++ Programming</a:t>
            </a:r>
            <a:endParaRPr lang="en-IN" dirty="0"/>
          </a:p>
        </p:txBody>
      </p:sp>
      <p:pic>
        <p:nvPicPr>
          <p:cNvPr id="5125" name="Content Placeholder 8" descr="calci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524000" y="1985963"/>
            <a:ext cx="6400800" cy="4203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457200" y="1219200"/>
            <a:ext cx="705643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3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</a:rPr>
              <a:t>Reusability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5122863" cy="365125"/>
          </a:xfrm>
        </p:spPr>
        <p:txBody>
          <a:bodyPr/>
          <a:lstStyle/>
          <a:p>
            <a:pPr>
              <a:defRPr/>
            </a:pPr>
            <a:r>
              <a:rPr lang="en-US"/>
              <a:t>© LPU :: CSE202 C++ Programming</a:t>
            </a:r>
            <a:endParaRPr lang="en-IN" dirty="0"/>
          </a:p>
        </p:txBody>
      </p:sp>
      <p:pic>
        <p:nvPicPr>
          <p:cNvPr id="6149" name="Content Placeholder 7" descr="ggg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447800" y="2895600"/>
            <a:ext cx="5419725" cy="3262313"/>
          </a:xfrm>
        </p:spPr>
      </p:pic>
      <p:sp>
        <p:nvSpPr>
          <p:cNvPr id="12" name="TextBox 11"/>
          <p:cNvSpPr txBox="1"/>
          <p:nvPr/>
        </p:nvSpPr>
        <p:spPr>
          <a:xfrm>
            <a:off x="4419600" y="2068513"/>
            <a:ext cx="3810000" cy="3698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Existing Features + Additional Features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95400" y="2057400"/>
            <a:ext cx="2057400" cy="3698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Existing Features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57200" y="1219200"/>
            <a:ext cx="705643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7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4800" dirty="0">
                <a:solidFill>
                  <a:schemeClr val="accent3"/>
                </a:solidFill>
              </a:rPr>
              <a:t>Inheritance</a:t>
            </a:r>
            <a:endParaRPr lang="en-IN" sz="4800" dirty="0">
              <a:solidFill>
                <a:schemeClr val="accent3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188" y="1268413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1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7174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7175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79388" y="6524625"/>
            <a:ext cx="5122862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CSE202 C++ Programming</a:t>
            </a:r>
            <a:endParaRPr lang="en-IN" sz="140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7176" name="Picture 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92213" y="1681163"/>
            <a:ext cx="4202112" cy="471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Oval Callout 19"/>
          <p:cNvSpPr/>
          <p:nvPr/>
        </p:nvSpPr>
        <p:spPr>
          <a:xfrm>
            <a:off x="6477000" y="1447800"/>
            <a:ext cx="2133600" cy="13716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But Mummy, where did my blue eyes come from?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Inheritance….</a:t>
            </a:r>
          </a:p>
        </p:txBody>
      </p:sp>
      <p:pic>
        <p:nvPicPr>
          <p:cNvPr id="34819" name="Content Placeholder 3" descr="sadsa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19200" y="1752600"/>
            <a:ext cx="6629400" cy="4267200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IN" sz="4800" dirty="0">
                <a:solidFill>
                  <a:schemeClr val="accent3"/>
                </a:solidFill>
              </a:rPr>
              <a:t>             Polymorphism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11188" y="1268413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5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TextBox 2"/>
          <p:cNvSpPr txBox="1">
            <a:spLocks noChangeArrowheads="1"/>
          </p:cNvSpPr>
          <p:nvPr/>
        </p:nvSpPr>
        <p:spPr bwMode="auto">
          <a:xfrm>
            <a:off x="395288" y="1412875"/>
            <a:ext cx="84248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en-US" sz="3200" b="1">
                <a:solidFill>
                  <a:srgbClr val="FF0000"/>
                </a:solidFill>
                <a:latin typeface="Calibri" pitchFamily="34" charset="0"/>
              </a:rPr>
              <a:t> </a:t>
            </a:r>
            <a:endParaRPr lang="en-IN" sz="3200" b="1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8198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8199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IN">
              <a:latin typeface="Calibri" pitchFamily="34" charset="0"/>
            </a:endParaRPr>
          </a:p>
        </p:txBody>
      </p:sp>
      <p:sp>
        <p:nvSpPr>
          <p:cNvPr id="8200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79388" y="6519863"/>
            <a:ext cx="5122862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CSE202 C++ Programming</a:t>
            </a:r>
            <a:endParaRPr lang="en-IN" sz="140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8201" name="Picture 25" descr="ccd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0" y="1371600"/>
            <a:ext cx="261143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29" descr="ghkk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400" y="4038600"/>
            <a:ext cx="3090863" cy="217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33" descr="sd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62600" y="3581400"/>
            <a:ext cx="3375025" cy="277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4" name="TextBox 36"/>
          <p:cNvSpPr txBox="1">
            <a:spLocks noChangeArrowheads="1"/>
          </p:cNvSpPr>
          <p:nvPr/>
        </p:nvSpPr>
        <p:spPr bwMode="auto">
          <a:xfrm>
            <a:off x="1219200" y="36576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Broadway" pitchFamily="82" charset="0"/>
              </a:rPr>
              <a:t>In class </a:t>
            </a:r>
          </a:p>
        </p:txBody>
      </p:sp>
      <p:sp>
        <p:nvSpPr>
          <p:cNvPr id="8205" name="TextBox 37"/>
          <p:cNvSpPr txBox="1">
            <a:spLocks noChangeArrowheads="1"/>
          </p:cNvSpPr>
          <p:nvPr/>
        </p:nvSpPr>
        <p:spPr bwMode="auto">
          <a:xfrm>
            <a:off x="3978275" y="4419600"/>
            <a:ext cx="974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I</a:t>
            </a:r>
            <a:r>
              <a:rPr lang="en-US">
                <a:latin typeface="Broadway" pitchFamily="82" charset="0"/>
              </a:rPr>
              <a:t>n CCD</a:t>
            </a:r>
          </a:p>
        </p:txBody>
      </p:sp>
      <p:sp>
        <p:nvSpPr>
          <p:cNvPr id="8206" name="TextBox 39"/>
          <p:cNvSpPr txBox="1">
            <a:spLocks noChangeArrowheads="1"/>
          </p:cNvSpPr>
          <p:nvPr/>
        </p:nvSpPr>
        <p:spPr bwMode="auto">
          <a:xfrm>
            <a:off x="5867400" y="3352800"/>
            <a:ext cx="259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Broadway" pitchFamily="82" charset="0"/>
              </a:rPr>
              <a:t>     In front of father</a:t>
            </a:r>
          </a:p>
        </p:txBody>
      </p:sp>
      <p:sp>
        <p:nvSpPr>
          <p:cNvPr id="8207" name="TextBox 14"/>
          <p:cNvSpPr txBox="1">
            <a:spLocks noChangeArrowheads="1"/>
          </p:cNvSpPr>
          <p:nvPr/>
        </p:nvSpPr>
        <p:spPr bwMode="auto">
          <a:xfrm>
            <a:off x="2895600" y="6259513"/>
            <a:ext cx="3810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Broadway" pitchFamily="82" charset="0"/>
              </a:rPr>
              <a:t>One thing and many forms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Polymorphism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Ability to appear in many forms…</a:t>
            </a:r>
          </a:p>
          <a:p>
            <a:endParaRPr lang="en-IN"/>
          </a:p>
        </p:txBody>
      </p:sp>
      <p:pic>
        <p:nvPicPr>
          <p:cNvPr id="35844" name="Picture 3" descr="polymorphism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228850"/>
            <a:ext cx="72390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86644" cy="785794"/>
          </a:xfrm>
        </p:spPr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Course Contents</a:t>
            </a:r>
            <a:endParaRPr lang="en-IN" b="1" dirty="0">
              <a:solidFill>
                <a:srgbClr val="CC0000"/>
              </a:solidFill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2664911"/>
              </p:ext>
            </p:extLst>
          </p:nvPr>
        </p:nvGraphicFramePr>
        <p:xfrm>
          <a:off x="285750" y="1142984"/>
          <a:ext cx="8858250" cy="43660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862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9005">
                <a:tc>
                  <a:txBody>
                    <a:bodyPr/>
                    <a:lstStyle/>
                    <a:p>
                      <a:pPr algn="ctr"/>
                      <a:endParaRPr lang="en-IN" sz="2800" b="1" dirty="0">
                        <a:solidFill>
                          <a:srgbClr val="CC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b="1" dirty="0">
                        <a:solidFill>
                          <a:srgbClr val="CC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1109">
                <a:tc>
                  <a:txBody>
                    <a:bodyPr/>
                    <a:lstStyle/>
                    <a:p>
                      <a:pPr eaLnBrk="1" fontAlgn="auto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Classes</a:t>
                      </a:r>
                      <a:r>
                        <a:rPr lang="en-US" sz="2800" baseline="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and Objects</a:t>
                      </a:r>
                      <a:endParaRPr lang="en-US" sz="2800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fontAlgn="auto" hangingPunct="1">
                        <a:spcAft>
                          <a:spcPts val="0"/>
                        </a:spcAft>
                        <a:buFont typeface="Arial" pitchFamily="34" charset="0"/>
                        <a:buChar char="•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Operator Overloading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1504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Type Conversion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39105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Pointer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Array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Inheritance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DMA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Polymorphism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579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Constructor</a:t>
                      </a:r>
                      <a:r>
                        <a:rPr lang="en-IN" sz="2800" baseline="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and Destructor</a:t>
                      </a:r>
                      <a:endParaRPr lang="en-IN" sz="2800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Exception Handling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45535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File 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Templates and STL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79512" y="1254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Assessment Model</a:t>
            </a:r>
            <a:endParaRPr lang="en-IN" altLang="en-US" sz="4800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733800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CSE205                           Marks break up*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Attendance						  5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Daily Practice Problems				20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CA (Two best out of Three ATs)		30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ETP (Practical /Laptop)				45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Total							100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IN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188" y="1268413"/>
            <a:ext cx="7694612" cy="2698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98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86644" cy="78579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Academic Task</a:t>
            </a: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sz="36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Component 			                 Week</a:t>
            </a:r>
          </a:p>
          <a:p>
            <a:pPr marL="514350" indent="-514350">
              <a:buFont typeface="Arial" charset="0"/>
              <a:buAutoNum type="arabicPeriod"/>
              <a:defRPr/>
            </a:pPr>
            <a:r>
              <a:rPr lang="en-US" dirty="0" smtClean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Test 1</a:t>
            </a: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	                      </a:t>
            </a:r>
            <a:r>
              <a:rPr lang="en-US" dirty="0" smtClean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                       5th</a:t>
            </a: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		     </a:t>
            </a:r>
            <a:endParaRPr lang="en-US" baseline="30000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Arial" charset="0"/>
              <a:buAutoNum type="arabicPeriod"/>
              <a:defRPr/>
            </a:pPr>
            <a:r>
              <a:rPr lang="en-US" dirty="0" smtClean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Test 2</a:t>
            </a:r>
            <a:r>
              <a:rPr lang="en-US" sz="24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	    </a:t>
            </a:r>
            <a:r>
              <a:rPr lang="en-US" dirty="0" smtClean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                       10th</a:t>
            </a: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	    </a:t>
            </a:r>
          </a:p>
          <a:p>
            <a:pPr marL="514350" indent="-514350">
              <a:buFont typeface="Arial" charset="0"/>
              <a:buAutoNum type="arabicPeriod"/>
              <a:defRPr/>
            </a:pPr>
            <a:r>
              <a:rPr lang="en-US" dirty="0" smtClean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Test 3</a:t>
            </a: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	                    </a:t>
            </a:r>
            <a:r>
              <a:rPr lang="en-US" dirty="0" smtClean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                         12th</a:t>
            </a:r>
            <a:endParaRPr lang="en-US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  <a:defRPr/>
            </a:pPr>
            <a:endParaRPr lang="en-US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  <a:defRPr/>
            </a:pP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CA</a:t>
            </a:r>
          </a:p>
          <a:p>
            <a:r>
              <a:rPr lang="en-US" sz="3000" dirty="0" smtClean="0"/>
              <a:t>Programming Practice using </a:t>
            </a:r>
            <a:r>
              <a:rPr lang="en-US" sz="3000" dirty="0" err="1" smtClean="0"/>
              <a:t>IamNeo</a:t>
            </a:r>
            <a:r>
              <a:rPr lang="en-US" sz="3000" dirty="0" smtClean="0"/>
              <a:t> Platform</a:t>
            </a:r>
          </a:p>
          <a:p>
            <a:r>
              <a:rPr lang="en-US" sz="3000" dirty="0" smtClean="0"/>
              <a:t>Best 2 out of 3 Academic Task</a:t>
            </a:r>
          </a:p>
          <a:p>
            <a:r>
              <a:rPr lang="en-US" sz="3000" dirty="0" smtClean="0"/>
              <a:t>Programming practice is a compulsory requirement</a:t>
            </a:r>
            <a:endParaRPr lang="en-US" sz="3000" dirty="0"/>
          </a:p>
        </p:txBody>
      </p:sp>
      <p:sp>
        <p:nvSpPr>
          <p:cNvPr id="4" name="Right Brace 3"/>
          <p:cNvSpPr/>
          <p:nvPr/>
        </p:nvSpPr>
        <p:spPr>
          <a:xfrm>
            <a:off x="7683178" y="2029490"/>
            <a:ext cx="658416" cy="15841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341594" y="263691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6738" y="4221088"/>
            <a:ext cx="7704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 smtClean="0">
                <a:solidFill>
                  <a:schemeClr val="accent6">
                    <a:lumMod val="75000"/>
                  </a:schemeClr>
                </a:solidFill>
              </a:rPr>
              <a:t>ETP</a:t>
            </a:r>
          </a:p>
          <a:p>
            <a:endParaRPr lang="en-US" sz="30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Will be conducted on </a:t>
            </a:r>
            <a:r>
              <a:rPr lang="en-US" sz="3000" dirty="0" err="1"/>
              <a:t>IamNeo</a:t>
            </a:r>
            <a:r>
              <a:rPr lang="en-US" sz="3000" dirty="0"/>
              <a:t> </a:t>
            </a:r>
            <a:r>
              <a:rPr lang="en-US" sz="3000" dirty="0" smtClean="0"/>
              <a:t>Platform        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4147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Problems</a:t>
            </a:r>
            <a:endParaRPr lang="en-IN" altLang="en-US" sz="400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188" y="1600200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82763"/>
            <a:ext cx="8229600" cy="4922837"/>
          </a:xfrm>
        </p:spPr>
        <p:txBody>
          <a:bodyPr/>
          <a:lstStyle/>
          <a:p>
            <a:pPr algn="just"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 the Practice Problems marks are only for coding Problems. </a:t>
            </a:r>
          </a:p>
          <a:p>
            <a:pPr algn="just">
              <a:defRPr/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MCQs are only for practice.</a:t>
            </a:r>
          </a:p>
          <a:p>
            <a:pPr algn="just">
              <a:defRPr/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Sequence locking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algn="just"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Student must has completed all the problems of lecture 1, to complete the problems of lecture 2.</a:t>
            </a:r>
          </a:p>
        </p:txBody>
      </p:sp>
    </p:spTree>
    <p:extLst>
      <p:ext uri="{BB962C8B-B14F-4D97-AF65-F5344CB8AC3E}">
        <p14:creationId xmlns:p14="http://schemas.microsoft.com/office/powerpoint/2010/main" val="392771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034" y="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Academic Task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800" dirty="0" smtClean="0"/>
              <a:t>Each Academic task will contain 2 coding questions and 10 MCQs</a:t>
            </a:r>
          </a:p>
          <a:p>
            <a:pPr marL="514350" indent="-514350">
              <a:buAutoNum type="arabicPeriod"/>
            </a:pPr>
            <a:r>
              <a:rPr lang="en-US" sz="2800" dirty="0"/>
              <a:t>The weightage of programming practice which is spread across 150 problems with 25 problems </a:t>
            </a:r>
            <a:r>
              <a:rPr lang="en-US" sz="2800" dirty="0" smtClean="0"/>
              <a:t>per unit </a:t>
            </a:r>
            <a:r>
              <a:rPr lang="en-US" sz="2800" dirty="0"/>
              <a:t>will be 20%.</a:t>
            </a:r>
          </a:p>
        </p:txBody>
      </p:sp>
    </p:spTree>
    <p:extLst>
      <p:ext uri="{BB962C8B-B14F-4D97-AF65-F5344CB8AC3E}">
        <p14:creationId xmlns:p14="http://schemas.microsoft.com/office/powerpoint/2010/main" val="621408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1456</Words>
  <Application>Microsoft Office PowerPoint</Application>
  <PresentationFormat>On-screen Show (4:3)</PresentationFormat>
  <Paragraphs>311</Paragraphs>
  <Slides>48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宋体</vt:lpstr>
      <vt:lpstr>Arial</vt:lpstr>
      <vt:lpstr>Arial Black</vt:lpstr>
      <vt:lpstr>Book Antiqua</vt:lpstr>
      <vt:lpstr>Broadway</vt:lpstr>
      <vt:lpstr>Calibri</vt:lpstr>
      <vt:lpstr>Comic Sans MS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Reference Books </vt:lpstr>
      <vt:lpstr>Course Outcomes</vt:lpstr>
      <vt:lpstr>Course Assessment Model</vt:lpstr>
      <vt:lpstr>Academic Task</vt:lpstr>
      <vt:lpstr>PowerPoint Presentation</vt:lpstr>
      <vt:lpstr>Practice Problems</vt:lpstr>
      <vt:lpstr>Academic Task</vt:lpstr>
      <vt:lpstr>Marks Calculation for Programming Practice</vt:lpstr>
      <vt:lpstr>Marks Calculation for Programming Practice</vt:lpstr>
      <vt:lpstr>Daily Practice Problems </vt:lpstr>
      <vt:lpstr>End Term Practical (45 Marks)</vt:lpstr>
      <vt:lpstr> Platform Used</vt:lpstr>
      <vt:lpstr>Why a Star Course?</vt:lpstr>
      <vt:lpstr>The hitch……</vt:lpstr>
      <vt:lpstr>Flashback………..</vt:lpstr>
      <vt:lpstr>Is C only language?????</vt:lpstr>
      <vt:lpstr>How does it differ from C</vt:lpstr>
      <vt:lpstr>No scope of language in Industry</vt:lpstr>
      <vt:lpstr>Introduction to C++</vt:lpstr>
      <vt:lpstr>Q1</vt:lpstr>
      <vt:lpstr>Q2</vt:lpstr>
      <vt:lpstr>PowerPoint Presentation</vt:lpstr>
      <vt:lpstr>PowerPoint Presentation</vt:lpstr>
      <vt:lpstr>Key features of C++</vt:lpstr>
      <vt:lpstr>PowerPoint Presentation</vt:lpstr>
      <vt:lpstr>(Objects)Daily Analysis</vt:lpstr>
      <vt:lpstr>Object ,Object and Object</vt:lpstr>
      <vt:lpstr>Procedural Approach(C Language)</vt:lpstr>
      <vt:lpstr>Data is not secure……..</vt:lpstr>
      <vt:lpstr>Object Oriented Approach</vt:lpstr>
      <vt:lpstr>PowerPoint Presentation</vt:lpstr>
      <vt:lpstr>Classes and Objects(Example 1)</vt:lpstr>
      <vt:lpstr>Classes and Objects(Example 2)</vt:lpstr>
      <vt:lpstr>Classes and Objects</vt:lpstr>
      <vt:lpstr>Classes and Objects(Technical Example)</vt:lpstr>
      <vt:lpstr>History of Object-Oriented Programming</vt:lpstr>
      <vt:lpstr>The Ideas Spread</vt:lpstr>
      <vt:lpstr>Features Continued…</vt:lpstr>
      <vt:lpstr>Encapsulation</vt:lpstr>
      <vt:lpstr>Abstraction(Hiding Details)</vt:lpstr>
      <vt:lpstr>Reusability</vt:lpstr>
      <vt:lpstr>Inheritance</vt:lpstr>
      <vt:lpstr>Inheritance….</vt:lpstr>
      <vt:lpstr>             Polymorphism</vt:lpstr>
      <vt:lpstr>Polymorphism</vt:lpstr>
      <vt:lpstr>Course Contents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hp</cp:lastModifiedBy>
  <cp:revision>45</cp:revision>
  <dcterms:created xsi:type="dcterms:W3CDTF">2018-01-10T09:01:10Z</dcterms:created>
  <dcterms:modified xsi:type="dcterms:W3CDTF">2023-08-02T07:48:09Z</dcterms:modified>
</cp:coreProperties>
</file>